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Lst>
  <p:notesMasterIdLst>
    <p:notesMasterId r:id="rId13"/>
  </p:notesMasterIdLst>
  <p:handoutMasterIdLst>
    <p:handoutMasterId r:id="rId28"/>
  </p:handoutMasterIdLst>
  <p:sldIdLst>
    <p:sldId id="256" r:id="rId4"/>
    <p:sldId id="333" r:id="rId5"/>
    <p:sldId id="334" r:id="rId6"/>
    <p:sldId id="335" r:id="rId7"/>
    <p:sldId id="336" r:id="rId8"/>
    <p:sldId id="257" r:id="rId9"/>
    <p:sldId id="259" r:id="rId10"/>
    <p:sldId id="310" r:id="rId11"/>
    <p:sldId id="262" r:id="rId12"/>
    <p:sldId id="312" r:id="rId14"/>
    <p:sldId id="313" r:id="rId15"/>
    <p:sldId id="315" r:id="rId16"/>
    <p:sldId id="316" r:id="rId17"/>
    <p:sldId id="317" r:id="rId18"/>
    <p:sldId id="318" r:id="rId19"/>
    <p:sldId id="323" r:id="rId20"/>
    <p:sldId id="324" r:id="rId21"/>
    <p:sldId id="325" r:id="rId22"/>
    <p:sldId id="314" r:id="rId23"/>
    <p:sldId id="326" r:id="rId24"/>
    <p:sldId id="321" r:id="rId25"/>
    <p:sldId id="331" r:id="rId26"/>
    <p:sldId id="322" r:id="rId27"/>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kern="1200" baseline="0">
        <a:solidFill>
          <a:schemeClr val="tx1"/>
        </a:solidFill>
        <a:latin typeface="Arial" panose="020B060402020202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howGuides="1">
      <p:cViewPr varScale="1">
        <p:scale>
          <a:sx n="69" d="100"/>
          <a:sy n="69" d="100"/>
        </p:scale>
        <p:origin x="-138" y="-102"/>
      </p:cViewPr>
      <p:guideLst>
        <p:guide orient="horz" pos="2160"/>
        <p:guide pos="3840"/>
      </p:guideLst>
    </p:cSldViewPr>
  </p:slide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notesMaster" Target="notesMasters/notes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smtClean="0">
                <a:ln>
                  <a:noFill/>
                </a:ln>
                <a:effectLst/>
                <a:uLnTx/>
                <a:uFillTx/>
                <a:sym typeface="+mn-ea"/>
              </a:rPr>
              <a:t>Click to edit Master text style</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smtClean="0">
                <a:ln>
                  <a:noFill/>
                </a:ln>
                <a:effectLst/>
                <a:uLnTx/>
                <a:uFillTx/>
                <a:sym typeface="+mn-ea"/>
              </a:rPr>
              <a:t>Second level</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smtClean="0">
                <a:ln>
                  <a:noFill/>
                </a:ln>
                <a:effectLst/>
                <a:uLnTx/>
                <a:uFillTx/>
                <a:sym typeface="+mn-ea"/>
              </a:rPr>
              <a:t>Third level</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smtClean="0">
                <a:ln>
                  <a:noFill/>
                </a:ln>
                <a:effectLst/>
                <a:uLnTx/>
                <a:uFillTx/>
                <a:sym typeface="+mn-ea"/>
              </a:rPr>
              <a:t>Fourth level</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smtClean="0">
                <a:ln>
                  <a:noFill/>
                </a:ln>
                <a:effectLst/>
                <a:uLnTx/>
                <a:uFillTx/>
                <a:sym typeface="+mn-ea"/>
              </a:rPr>
              <a:t>Fifth level</a:t>
            </a:r>
            <a:endParaRPr lang="zh-CN" altLang="en-US" strike="noStrike" noProof="1"/>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Click to edit Master title style</a:t>
            </a:r>
            <a:endParaRPr lang="zh-CN" altLang="en-US" strike="noStrike" noProof="1" smtClean="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Click to edit Master title style</a:t>
            </a:r>
            <a:endParaRPr lang="zh-CN" altLang="en-US" strike="noStrike" noProof="1" smtClean="0"/>
          </a:p>
        </p:txBody>
      </p:sp>
      <p:sp>
        <p:nvSpPr>
          <p:cNvPr id="4" name="Date Placeholder 3"/>
          <p:cNvSpPr>
            <a:spLocks noGrp="1"/>
          </p:cNvSpPr>
          <p:nvPr>
            <p:ph type="dt" sz="half" idx="10"/>
          </p:nvPr>
        </p:nvSpPr>
        <p:spPr/>
        <p:txBody>
          <a:bodyPr/>
          <a:p>
            <a:pPr lvl="0" fontAlgn="base"/>
            <a:fld id="{BB962C8B-B14F-4D97-AF65-F5344CB8AC3E}" type="datetime1">
              <a:rPr lang="zh-CN" altLang="en-US" strike="noStrike" noProof="1" dirty="0">
                <a:latin typeface="Arial" panose="020B0604020202020204" pitchFamily="34" charset="0"/>
                <a:ea typeface="SimSun" panose="02010600030101010101" pitchFamily="2" charset="-122"/>
                <a:cs typeface="+mn-cs"/>
              </a:rPr>
            </a:fld>
            <a:endParaRPr lang="zh-CN" altLang="en-US" strike="noStrike" noProof="1" dirty="0">
              <a:ea typeface="SimSun" panose="02010600030101010101" pitchFamily="2" charset="-122"/>
            </a:endParaRPr>
          </a:p>
        </p:txBody>
      </p:sp>
      <p:sp>
        <p:nvSpPr>
          <p:cNvPr id="5" name="Footer Placeholder 4"/>
          <p:cNvSpPr>
            <a:spLocks noGrp="1"/>
          </p:cNvSpPr>
          <p:nvPr>
            <p:ph type="ftr" sz="quarter" idx="11"/>
          </p:nvPr>
        </p:nvSpPr>
        <p:spPr/>
        <p:txBody>
          <a:bodyPr/>
          <a:p>
            <a:pPr lvl="0" fontAlgn="base"/>
            <a:r>
              <a:t> </a:t>
            </a:r>
          </a:p>
        </p:txBody>
      </p:sp>
      <p:sp>
        <p:nvSpPr>
          <p:cNvPr id="6" name="Slide Number Placeholder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SimSun" panose="02010600030101010101" pitchFamily="2" charset="-122"/>
                <a:cs typeface="+mn-cs"/>
              </a:rPr>
            </a:fld>
            <a:endParaRPr lang="zh-CN" altLang="en-US" strike="noStrike" noProof="1" dirty="0">
              <a:ea typeface="SimSun" panose="02010600030101010101"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Click to edit Master title style</a:t>
            </a:r>
            <a:endParaRPr lang="zh-CN" altLang="en-US" strike="noStrike" noProof="1" smtClean="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Click to edit Master title style</a:t>
            </a:r>
            <a:endParaRPr lang="zh-CN" altLang="en-US" strike="noStrike" noProof="1" smtClean="0"/>
          </a:p>
        </p:txBody>
      </p:sp>
      <p:sp>
        <p:nvSpPr>
          <p:cNvPr id="4" name="Date Placeholder 3"/>
          <p:cNvSpPr>
            <a:spLocks noGrp="1"/>
          </p:cNvSpPr>
          <p:nvPr>
            <p:ph type="dt" sz="half" idx="10"/>
          </p:nvPr>
        </p:nvSpPr>
        <p:spPr/>
        <p:txBody>
          <a:bodyPr/>
          <a:p>
            <a:pPr lvl="0" fontAlgn="base"/>
            <a:fld id="{BB962C8B-B14F-4D97-AF65-F5344CB8AC3E}" type="datetime1">
              <a:rPr lang="zh-CN" altLang="en-US" strike="noStrike" noProof="1" dirty="0">
                <a:latin typeface="Arial" panose="020B0604020202020204" pitchFamily="34" charset="0"/>
                <a:ea typeface="SimSun" panose="02010600030101010101" pitchFamily="2" charset="-122"/>
                <a:cs typeface="+mn-cs"/>
              </a:rPr>
            </a:fld>
            <a:endParaRPr lang="zh-CN" altLang="en-US" strike="noStrike" noProof="1" dirty="0">
              <a:ea typeface="SimSun" panose="02010600030101010101" pitchFamily="2" charset="-122"/>
            </a:endParaRPr>
          </a:p>
        </p:txBody>
      </p:sp>
      <p:sp>
        <p:nvSpPr>
          <p:cNvPr id="5" name="Footer Placeholder 4"/>
          <p:cNvSpPr>
            <a:spLocks noGrp="1"/>
          </p:cNvSpPr>
          <p:nvPr>
            <p:ph type="ftr" sz="quarter" idx="11"/>
          </p:nvPr>
        </p:nvSpPr>
        <p:spPr/>
        <p:txBody>
          <a:bodyPr/>
          <a:p>
            <a:pPr lvl="0" fontAlgn="base"/>
            <a:r>
              <a:t> </a:t>
            </a:r>
          </a:p>
        </p:txBody>
      </p:sp>
      <p:sp>
        <p:nvSpPr>
          <p:cNvPr id="6" name="Slide Number Placeholder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SimSun" panose="02010600030101010101" pitchFamily="2" charset="-122"/>
                <a:cs typeface="+mn-cs"/>
              </a:rPr>
            </a:fld>
            <a:endParaRPr lang="zh-CN" altLang="en-US" strike="noStrike" noProof="1" dirty="0">
              <a:ea typeface="SimSun"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p>
            <a:pPr lvl="0"/>
            <a:r>
              <a:rPr lang="zh-CN" altLang="en-US"/>
              <a:t>Click to edit Master title style</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p>
            <a:pPr lvl="0"/>
            <a:r>
              <a:rPr lang="zh-CN" altLang="en-US"/>
              <a:t>Click to edit Master text style</a:t>
            </a:r>
            <a:endParaRPr lang="zh-CN" altLang="en-US"/>
          </a:p>
          <a:p>
            <a:pPr lvl="1"/>
            <a:r>
              <a:rPr lang="zh-CN" altLang="en-US"/>
              <a:t>Second level</a:t>
            </a:r>
            <a:endParaRPr lang="zh-CN" altLang="en-US"/>
          </a:p>
          <a:p>
            <a:pPr lvl="2"/>
            <a:r>
              <a:rPr lang="zh-CN" altLang="en-US"/>
              <a:t>Third level</a:t>
            </a:r>
            <a:endParaRPr lang="zh-CN" altLang="en-US"/>
          </a:p>
          <a:p>
            <a:pPr lvl="3"/>
            <a:r>
              <a:rPr lang="zh-CN" altLang="en-US"/>
              <a:t>Fourth level</a:t>
            </a:r>
            <a:endParaRPr lang="zh-CN" altLang="en-US"/>
          </a:p>
          <a:p>
            <a:pPr lvl="4"/>
            <a:r>
              <a:rPr lang="zh-CN" altLang="en-US"/>
              <a:t>Fifth level</a:t>
            </a:r>
            <a:endParaRPr lang="zh-CN" altLang="en-US"/>
          </a:p>
        </p:txBody>
      </p:sp>
      <p:sp>
        <p:nvSpPr>
          <p:cNvPr id="1028" name="日期占位符 3"/>
          <p:cNvSpPr>
            <a:spLocks noGrp="1"/>
          </p:cNvSpPr>
          <p:nvPr>
            <p:ph type="dt" sz="half" idx="2"/>
          </p:nvPr>
        </p:nvSpPr>
        <p:spPr>
          <a:xfrm>
            <a:off x="838200" y="6356350"/>
            <a:ext cx="2743200" cy="365125"/>
          </a:xfrm>
          <a:prstGeom prst="rect">
            <a:avLst/>
          </a:prstGeom>
          <a:noFill/>
          <a:ln w="9525">
            <a:noFill/>
          </a:ln>
        </p:spPr>
        <p:txBody>
          <a:bodyPr vert="horz" anchor="ctr"/>
          <a:lstStyle>
            <a:lvl1pPr algn="l">
              <a:defRPr sz="1200">
                <a:solidFill>
                  <a:srgbClr val="898989"/>
                </a:solidFill>
                <a:ea typeface="SimSun" panose="02010600030101010101" pitchFamily="2" charset="-122"/>
              </a:defRPr>
            </a:lvl1pPr>
          </a:lstStyle>
          <a:p>
            <a:pPr lvl="0" fontAlgn="base"/>
            <a:fld id="{BB962C8B-B14F-4D97-AF65-F5344CB8AC3E}" type="datetime1">
              <a:rPr lang="zh-CN" altLang="en-US" strike="noStrike" noProof="1" dirty="0">
                <a:latin typeface="Arial" panose="020B0604020202020204" pitchFamily="34" charset="0"/>
                <a:ea typeface="SimSun" panose="02010600030101010101" pitchFamily="2" charset="-122"/>
                <a:cs typeface="+mn-cs"/>
              </a:rPr>
            </a:fld>
            <a:endParaRPr lang="zh-CN" altLang="en-US" strike="noStrike" noProof="1" dirty="0">
              <a:ea typeface="SimSun" panose="02010600030101010101" pitchFamily="2" charset="-122"/>
            </a:endParaRPr>
          </a:p>
        </p:txBody>
      </p:sp>
      <p:sp>
        <p:nvSpPr>
          <p:cNvPr id="1029" name="页脚占位符 4"/>
          <p:cNvSpPr>
            <a:spLocks noGrp="1"/>
          </p:cNvSpPr>
          <p:nvPr>
            <p:ph type="ftr" sz="quarter" idx="3"/>
          </p:nvPr>
        </p:nvSpPr>
        <p:spPr>
          <a:xfrm>
            <a:off x="4038600" y="6356350"/>
            <a:ext cx="4114800" cy="365125"/>
          </a:xfrm>
          <a:prstGeom prst="rect">
            <a:avLst/>
          </a:prstGeom>
          <a:noFill/>
          <a:ln w="9525">
            <a:noFill/>
          </a:ln>
        </p:spPr>
        <p:txBody>
          <a:bodyPr vert="horz" anchor="ctr"/>
          <a:lstStyle>
            <a:lvl1pPr algn="ctr">
              <a:defRPr sz="1200">
                <a:solidFill>
                  <a:srgbClr val="898989"/>
                </a:solidFill>
                <a:ea typeface="SimSun" panose="02010600030101010101" pitchFamily="2" charset="-122"/>
              </a:defRPr>
            </a:lvl1pPr>
          </a:lstStyle>
          <a:p>
            <a:pPr lvl="0" fontAlgn="base"/>
            <a:r>
              <a:t> </a:t>
            </a:r>
          </a:p>
        </p:txBody>
      </p:sp>
      <p:sp>
        <p:nvSpPr>
          <p:cNvPr id="1030" name="灯片编号占位符 5"/>
          <p:cNvSpPr>
            <a:spLocks noGrp="1"/>
          </p:cNvSpPr>
          <p:nvPr>
            <p:ph type="sldNum" sz="quarter" idx="4"/>
          </p:nvPr>
        </p:nvSpPr>
        <p:spPr>
          <a:xfrm>
            <a:off x="8610600" y="6356350"/>
            <a:ext cx="2743200" cy="365125"/>
          </a:xfrm>
          <a:prstGeom prst="rect">
            <a:avLst/>
          </a:prstGeom>
          <a:noFill/>
          <a:ln w="9525">
            <a:noFill/>
          </a:ln>
        </p:spPr>
        <p:txBody>
          <a:bodyPr vert="horz" anchor="ctr"/>
          <a:lstStyle>
            <a:lvl1pPr algn="r">
              <a:defRPr sz="1200">
                <a:solidFill>
                  <a:srgbClr val="898989"/>
                </a:solidFill>
                <a:ea typeface="SimSun" panose="02010600030101010101" pitchFamily="2" charset="-122"/>
              </a:defRPr>
            </a:lvl1pPr>
          </a:lstStyle>
          <a:p>
            <a:pPr lvl="0" fontAlgn="base"/>
            <a:fld id="{9A0DB2DC-4C9A-4742-B13C-FB6460FD3503}" type="slidenum">
              <a:rPr lang="zh-CN" altLang="en-US" strike="noStrike" noProof="1" dirty="0">
                <a:latin typeface="Arial" panose="020B0604020202020204" pitchFamily="34" charset="0"/>
                <a:ea typeface="SimSun" panose="02010600030101010101" pitchFamily="2" charset="-122"/>
                <a:cs typeface="+mn-cs"/>
              </a:rPr>
            </a:fld>
            <a:endParaRPr lang="zh-CN" altLang="en-US" strike="noStrike" noProof="1" dirty="0">
              <a:ea typeface="SimSun"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marL="914400" lvl="0" indent="-914400" algn="l" eaLnBrk="1" latinLnBrk="0" hangingPunct="1">
        <a:lnSpc>
          <a:spcPct val="90000"/>
        </a:lnSpc>
        <a:spcBef>
          <a:spcPct val="0"/>
        </a:spcBef>
        <a:buNone/>
        <a:defRPr sz="4400" kern="1200">
          <a:solidFill>
            <a:schemeClr val="tx1"/>
          </a:solidFill>
          <a:latin typeface="+mj-lt"/>
          <a:ea typeface="+mj-ea"/>
          <a:cs typeface="+mj-cs"/>
          <a:sym typeface="Calibri Light" panose="020F0302020204030204" charset="0"/>
        </a:defRPr>
      </a:lvl1pPr>
    </p:titleStyle>
    <p:bodyStyle>
      <a:lvl1pPr marL="228600" lvl="0" indent="-228600" algn="l" defTabSz="914400" eaLnBrk="1" fontAlgn="base"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sym typeface="Calibri" panose="020F0502020204030204" charset="0"/>
        </a:defRPr>
      </a:lvl1pPr>
      <a:lvl2pPr marL="685800" lvl="1" indent="-228600" algn="l" defTabSz="914400" eaLnBrk="1" fontAlgn="base"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charset="0"/>
          <a:ea typeface="SimSun" panose="02010600030101010101" pitchFamily="2" charset="-122"/>
          <a:cs typeface="+mn-cs"/>
          <a:sym typeface="Calibri" panose="020F0502020204030204" charset="0"/>
        </a:defRPr>
      </a:lvl2pPr>
      <a:lvl3pPr marL="1143000" lvl="2" indent="-228600" algn="l" defTabSz="914400" eaLnBrk="1" fontAlgn="base"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charset="0"/>
          <a:ea typeface="SimSun" panose="02010600030101010101" pitchFamily="2" charset="-122"/>
          <a:cs typeface="+mn-cs"/>
          <a:sym typeface="Calibri" panose="020F0502020204030204" charset="0"/>
        </a:defRPr>
      </a:lvl3pPr>
      <a:lvl4pPr marL="1600200" lvl="3"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charset="0"/>
          <a:ea typeface="SimSun" panose="02010600030101010101" pitchFamily="2" charset="-122"/>
          <a:cs typeface="+mn-cs"/>
          <a:sym typeface="Calibri" panose="020F0502020204030204" charset="0"/>
        </a:defRPr>
      </a:lvl4pPr>
      <a:lvl5pPr marL="2057400" lvl="4"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charset="0"/>
          <a:ea typeface="SimSun" panose="02010600030101010101" pitchFamily="2" charset="-122"/>
          <a:cs typeface="+mn-cs"/>
          <a:sym typeface="Calibri" panose="020F0502020204030204" charset="0"/>
        </a:defRPr>
      </a:lvl5pPr>
      <a:lvl6pPr marL="2514600" lvl="5"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charset="0"/>
          <a:ea typeface="SimSun" panose="02010600030101010101" pitchFamily="2" charset="-122"/>
          <a:cs typeface="+mn-cs"/>
          <a:sym typeface="Calibri" panose="020F0502020204030204" charset="0"/>
        </a:defRPr>
      </a:lvl6pPr>
      <a:lvl7pPr marL="2971800" lvl="6"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charset="0"/>
          <a:ea typeface="SimSun" panose="02010600030101010101" pitchFamily="2" charset="-122"/>
          <a:cs typeface="+mn-cs"/>
          <a:sym typeface="Calibri" panose="020F0502020204030204" charset="0"/>
        </a:defRPr>
      </a:lvl7pPr>
      <a:lvl8pPr marL="3429000" lvl="7"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charset="0"/>
          <a:ea typeface="SimSun" panose="02010600030101010101" pitchFamily="2" charset="-122"/>
          <a:cs typeface="+mn-cs"/>
          <a:sym typeface="Calibri" panose="020F0502020204030204" charset="0"/>
        </a:defRPr>
      </a:lvl8pPr>
      <a:lvl9pPr marL="3886200" lvl="8"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charset="0"/>
          <a:ea typeface="SimSun" panose="02010600030101010101" pitchFamily="2" charset="-122"/>
          <a:cs typeface="+mn-cs"/>
          <a:sym typeface="Calibri" panose="020F0502020204030204" charset="0"/>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p>
            <a:pPr lvl="0"/>
            <a:r>
              <a:rPr lang="zh-CN" altLang="en-US"/>
              <a:t>Click to edit Master title style</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p>
            <a:pPr lvl="0"/>
            <a:r>
              <a:rPr lang="zh-CN" altLang="en-US"/>
              <a:t>Click to edit Master text style</a:t>
            </a:r>
            <a:endParaRPr lang="zh-CN" altLang="en-US"/>
          </a:p>
          <a:p>
            <a:pPr lvl="1"/>
            <a:r>
              <a:rPr lang="zh-CN" altLang="en-US"/>
              <a:t>Second level</a:t>
            </a:r>
            <a:endParaRPr lang="zh-CN" altLang="en-US"/>
          </a:p>
          <a:p>
            <a:pPr lvl="2"/>
            <a:r>
              <a:rPr lang="zh-CN" altLang="en-US"/>
              <a:t>Third level</a:t>
            </a:r>
            <a:endParaRPr lang="zh-CN" altLang="en-US"/>
          </a:p>
          <a:p>
            <a:pPr lvl="3"/>
            <a:r>
              <a:rPr lang="zh-CN" altLang="en-US"/>
              <a:t>Fourth level</a:t>
            </a:r>
            <a:endParaRPr lang="zh-CN" altLang="en-US"/>
          </a:p>
          <a:p>
            <a:pPr lvl="4"/>
            <a:r>
              <a:rPr lang="zh-CN" altLang="en-US"/>
              <a:t>Fifth level</a:t>
            </a:r>
            <a:endParaRPr lang="zh-CN" altLang="en-US"/>
          </a:p>
        </p:txBody>
      </p:sp>
      <p:sp>
        <p:nvSpPr>
          <p:cNvPr id="1028" name="日期占位符 3"/>
          <p:cNvSpPr>
            <a:spLocks noGrp="1"/>
          </p:cNvSpPr>
          <p:nvPr>
            <p:ph type="dt" sz="half" idx="2"/>
          </p:nvPr>
        </p:nvSpPr>
        <p:spPr>
          <a:xfrm>
            <a:off x="838200" y="6356350"/>
            <a:ext cx="2743200" cy="365125"/>
          </a:xfrm>
          <a:prstGeom prst="rect">
            <a:avLst/>
          </a:prstGeom>
          <a:noFill/>
          <a:ln w="9525">
            <a:noFill/>
          </a:ln>
        </p:spPr>
        <p:txBody>
          <a:bodyPr vert="horz" anchor="ctr"/>
          <a:lstStyle>
            <a:lvl1pPr algn="l">
              <a:defRPr sz="1200">
                <a:solidFill>
                  <a:srgbClr val="898989"/>
                </a:solidFill>
                <a:ea typeface="SimSun" panose="02010600030101010101" pitchFamily="2" charset="-122"/>
              </a:defRPr>
            </a:lvl1pPr>
          </a:lstStyle>
          <a:p>
            <a:pPr lvl="0" fontAlgn="base"/>
            <a:fld id="{BB962C8B-B14F-4D97-AF65-F5344CB8AC3E}" type="datetime1">
              <a:rPr lang="zh-CN" altLang="en-US" strike="noStrike" noProof="1" dirty="0">
                <a:latin typeface="Arial" panose="020B0604020202020204" pitchFamily="34" charset="0"/>
                <a:ea typeface="SimSun" panose="02010600030101010101" pitchFamily="2" charset="-122"/>
                <a:cs typeface="+mn-cs"/>
              </a:rPr>
            </a:fld>
            <a:endParaRPr lang="zh-CN" altLang="en-US" strike="noStrike" noProof="1" dirty="0">
              <a:ea typeface="SimSun" panose="02010600030101010101" pitchFamily="2" charset="-122"/>
            </a:endParaRPr>
          </a:p>
        </p:txBody>
      </p:sp>
      <p:sp>
        <p:nvSpPr>
          <p:cNvPr id="1029" name="页脚占位符 4"/>
          <p:cNvSpPr>
            <a:spLocks noGrp="1"/>
          </p:cNvSpPr>
          <p:nvPr>
            <p:ph type="ftr" sz="quarter" idx="3"/>
          </p:nvPr>
        </p:nvSpPr>
        <p:spPr>
          <a:xfrm>
            <a:off x="4038600" y="6356350"/>
            <a:ext cx="4114800" cy="365125"/>
          </a:xfrm>
          <a:prstGeom prst="rect">
            <a:avLst/>
          </a:prstGeom>
          <a:noFill/>
          <a:ln w="9525">
            <a:noFill/>
          </a:ln>
        </p:spPr>
        <p:txBody>
          <a:bodyPr vert="horz" anchor="ctr"/>
          <a:lstStyle>
            <a:lvl1pPr algn="ctr">
              <a:defRPr sz="1200">
                <a:solidFill>
                  <a:srgbClr val="898989"/>
                </a:solidFill>
                <a:ea typeface="SimSun" panose="02010600030101010101" pitchFamily="2" charset="-122"/>
              </a:defRPr>
            </a:lvl1pPr>
          </a:lstStyle>
          <a:p>
            <a:pPr lvl="0" fontAlgn="base"/>
            <a:r>
              <a:t> </a:t>
            </a:r>
          </a:p>
        </p:txBody>
      </p:sp>
      <p:sp>
        <p:nvSpPr>
          <p:cNvPr id="1030" name="灯片编号占位符 5"/>
          <p:cNvSpPr>
            <a:spLocks noGrp="1"/>
          </p:cNvSpPr>
          <p:nvPr>
            <p:ph type="sldNum" sz="quarter" idx="4"/>
          </p:nvPr>
        </p:nvSpPr>
        <p:spPr>
          <a:xfrm>
            <a:off x="8610600" y="6356350"/>
            <a:ext cx="2743200" cy="365125"/>
          </a:xfrm>
          <a:prstGeom prst="rect">
            <a:avLst/>
          </a:prstGeom>
          <a:noFill/>
          <a:ln w="9525">
            <a:noFill/>
          </a:ln>
        </p:spPr>
        <p:txBody>
          <a:bodyPr vert="horz" anchor="ctr"/>
          <a:lstStyle>
            <a:lvl1pPr algn="r">
              <a:defRPr sz="1200">
                <a:solidFill>
                  <a:srgbClr val="898989"/>
                </a:solidFill>
                <a:ea typeface="SimSun" panose="02010600030101010101" pitchFamily="2" charset="-122"/>
              </a:defRPr>
            </a:lvl1pPr>
          </a:lstStyle>
          <a:p>
            <a:pPr lvl="0" fontAlgn="base"/>
            <a:fld id="{9A0DB2DC-4C9A-4742-B13C-FB6460FD3503}" type="slidenum">
              <a:rPr lang="zh-CN" altLang="en-US" strike="noStrike" noProof="1" dirty="0">
                <a:latin typeface="Arial" panose="020B0604020202020204" pitchFamily="34" charset="0"/>
                <a:ea typeface="SimSun" panose="02010600030101010101" pitchFamily="2" charset="-122"/>
                <a:cs typeface="+mn-cs"/>
              </a:rPr>
            </a:fld>
            <a:endParaRPr lang="zh-CN" altLang="en-US" strike="noStrike" noProof="1" dirty="0">
              <a:ea typeface="SimSun"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marL="914400" lvl="0" indent="-914400" algn="l" eaLnBrk="1" latinLnBrk="0" hangingPunct="1">
        <a:lnSpc>
          <a:spcPct val="90000"/>
        </a:lnSpc>
        <a:spcBef>
          <a:spcPct val="0"/>
        </a:spcBef>
        <a:buNone/>
        <a:defRPr sz="4400" kern="1200">
          <a:solidFill>
            <a:schemeClr val="tx1"/>
          </a:solidFill>
          <a:latin typeface="+mj-lt"/>
          <a:ea typeface="+mj-ea"/>
          <a:cs typeface="+mj-cs"/>
          <a:sym typeface="Calibri Light" panose="020F0302020204030204" charset="0"/>
        </a:defRPr>
      </a:lvl1pPr>
    </p:titleStyle>
    <p:bodyStyle>
      <a:lvl1pPr marL="228600" lvl="0" indent="-228600" algn="l" defTabSz="914400" eaLnBrk="1" fontAlgn="base"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sym typeface="Calibri" panose="020F0502020204030204" charset="0"/>
        </a:defRPr>
      </a:lvl1pPr>
      <a:lvl2pPr marL="685800" lvl="1" indent="-228600" algn="l" defTabSz="914400" eaLnBrk="1" fontAlgn="base"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charset="0"/>
          <a:ea typeface="SimSun" panose="02010600030101010101" pitchFamily="2" charset="-122"/>
          <a:cs typeface="+mn-cs"/>
          <a:sym typeface="Calibri" panose="020F0502020204030204" charset="0"/>
        </a:defRPr>
      </a:lvl2pPr>
      <a:lvl3pPr marL="1143000" lvl="2" indent="-228600" algn="l" defTabSz="914400" eaLnBrk="1" fontAlgn="base"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charset="0"/>
          <a:ea typeface="SimSun" panose="02010600030101010101" pitchFamily="2" charset="-122"/>
          <a:cs typeface="+mn-cs"/>
          <a:sym typeface="Calibri" panose="020F0502020204030204" charset="0"/>
        </a:defRPr>
      </a:lvl3pPr>
      <a:lvl4pPr marL="1600200" lvl="3"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charset="0"/>
          <a:ea typeface="SimSun" panose="02010600030101010101" pitchFamily="2" charset="-122"/>
          <a:cs typeface="+mn-cs"/>
          <a:sym typeface="Calibri" panose="020F0502020204030204" charset="0"/>
        </a:defRPr>
      </a:lvl4pPr>
      <a:lvl5pPr marL="2057400" lvl="4"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charset="0"/>
          <a:ea typeface="SimSun" panose="02010600030101010101" pitchFamily="2" charset="-122"/>
          <a:cs typeface="+mn-cs"/>
          <a:sym typeface="Calibri" panose="020F0502020204030204" charset="0"/>
        </a:defRPr>
      </a:lvl5pPr>
      <a:lvl6pPr marL="2514600" lvl="5"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charset="0"/>
          <a:ea typeface="SimSun" panose="02010600030101010101" pitchFamily="2" charset="-122"/>
          <a:cs typeface="+mn-cs"/>
          <a:sym typeface="Calibri" panose="020F0502020204030204" charset="0"/>
        </a:defRPr>
      </a:lvl6pPr>
      <a:lvl7pPr marL="2971800" lvl="6"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charset="0"/>
          <a:ea typeface="SimSun" panose="02010600030101010101" pitchFamily="2" charset="-122"/>
          <a:cs typeface="+mn-cs"/>
          <a:sym typeface="Calibri" panose="020F0502020204030204" charset="0"/>
        </a:defRPr>
      </a:lvl7pPr>
      <a:lvl8pPr marL="3429000" lvl="7"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charset="0"/>
          <a:ea typeface="SimSun" panose="02010600030101010101" pitchFamily="2" charset="-122"/>
          <a:cs typeface="+mn-cs"/>
          <a:sym typeface="Calibri" panose="020F0502020204030204" charset="0"/>
        </a:defRPr>
      </a:lvl8pPr>
      <a:lvl9pPr marL="3886200" lvl="8"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charset="0"/>
          <a:ea typeface="SimSun" panose="02010600030101010101" pitchFamily="2" charset="-122"/>
          <a:cs typeface="+mn-cs"/>
          <a:sym typeface="Calibri" panose="020F0502020204030204" charset="0"/>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SimSun"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microsoft.com/office/2007/relationships/media" Target="../media/media1.mp4"/><Relationship Id="rId1" Type="http://schemas.openxmlformats.org/officeDocument/2006/relationships/video" Target="../media/media1.mp4"/></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GI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GI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098" name="任意多边形 11"/>
          <p:cNvSpPr/>
          <p:nvPr/>
        </p:nvSpPr>
        <p:spPr>
          <a:xfrm>
            <a:off x="3980180" y="0"/>
            <a:ext cx="8505825" cy="6858000"/>
          </a:xfrm>
          <a:custGeom>
            <a:avLst/>
            <a:gdLst/>
            <a:ahLst/>
            <a:cxnLst>
              <a:cxn ang="0">
                <a:pos x="3880942" y="0"/>
              </a:cxn>
              <a:cxn ang="0">
                <a:pos x="8506264" y="0"/>
              </a:cxn>
              <a:cxn ang="0">
                <a:pos x="8506264" y="2668196"/>
              </a:cxn>
              <a:cxn ang="0">
                <a:pos x="6135254" y="6858000"/>
              </a:cxn>
              <a:cxn ang="0">
                <a:pos x="0" y="6858000"/>
              </a:cxn>
            </a:cxnLst>
            <a:pathLst>
              <a:path w="8506264" h="6858000">
                <a:moveTo>
                  <a:pt x="3880942" y="0"/>
                </a:moveTo>
                <a:lnTo>
                  <a:pt x="8506264" y="0"/>
                </a:lnTo>
                <a:lnTo>
                  <a:pt x="8506264" y="2668196"/>
                </a:lnTo>
                <a:lnTo>
                  <a:pt x="6135254" y="6858000"/>
                </a:lnTo>
                <a:lnTo>
                  <a:pt x="0" y="6858000"/>
                </a:lnTo>
                <a:close/>
              </a:path>
            </a:pathLst>
          </a:custGeom>
          <a:solidFill>
            <a:srgbClr val="DA1D27">
              <a:alpha val="68999"/>
            </a:srgbClr>
          </a:solidFill>
          <a:ln w="12700">
            <a:noFill/>
          </a:ln>
        </p:spPr>
        <p:txBody>
          <a:bodyPr/>
          <a:p>
            <a:endParaRPr lang="en-US"/>
          </a:p>
        </p:txBody>
      </p:sp>
      <p:sp>
        <p:nvSpPr>
          <p:cNvPr id="4099" name="直角三角形 12"/>
          <p:cNvSpPr/>
          <p:nvPr/>
        </p:nvSpPr>
        <p:spPr>
          <a:xfrm rot="5400000">
            <a:off x="-808037" y="808038"/>
            <a:ext cx="3684587" cy="2068512"/>
          </a:xfrm>
          <a:prstGeom prst="rtTriangle">
            <a:avLst/>
          </a:prstGeom>
          <a:solidFill>
            <a:schemeClr val="bg1"/>
          </a:solidFill>
          <a:ln w="12700">
            <a:noFill/>
          </a:ln>
        </p:spPr>
        <p:txBody>
          <a:bodyPr anchor="ctr" anchorCtr="0"/>
          <a:p>
            <a:pPr algn="ctr"/>
            <a:endParaRPr lang="zh-CN" altLang="zh-CN">
              <a:solidFill>
                <a:srgbClr val="FFFFFF"/>
              </a:solidFill>
              <a:latin typeface="SimSun" panose="02010600030101010101" pitchFamily="2" charset="-122"/>
              <a:ea typeface="SimSun" panose="02010600030101010101" pitchFamily="2" charset="-122"/>
              <a:sym typeface="SimSun" panose="02010600030101010101" pitchFamily="2" charset="-122"/>
            </a:endParaRPr>
          </a:p>
        </p:txBody>
      </p:sp>
      <p:sp>
        <p:nvSpPr>
          <p:cNvPr id="4100" name="直角三角形 13"/>
          <p:cNvSpPr/>
          <p:nvPr/>
        </p:nvSpPr>
        <p:spPr>
          <a:xfrm rot="-5400000">
            <a:off x="8793163" y="3582988"/>
            <a:ext cx="4354512" cy="2443162"/>
          </a:xfrm>
          <a:prstGeom prst="rtTriangle">
            <a:avLst/>
          </a:prstGeom>
          <a:solidFill>
            <a:srgbClr val="FFFFFF">
              <a:alpha val="68999"/>
            </a:srgbClr>
          </a:solidFill>
          <a:ln w="12700">
            <a:noFill/>
          </a:ln>
        </p:spPr>
        <p:txBody>
          <a:bodyPr anchor="ctr" anchorCtr="0"/>
          <a:p>
            <a:pPr algn="ctr"/>
            <a:endParaRPr lang="zh-CN" altLang="zh-CN">
              <a:solidFill>
                <a:srgbClr val="FFFFFF"/>
              </a:solidFill>
              <a:latin typeface="SimSun" panose="02010600030101010101" pitchFamily="2" charset="-122"/>
              <a:ea typeface="SimSun" panose="02010600030101010101" pitchFamily="2" charset="-122"/>
              <a:sym typeface="SimSun" panose="02010600030101010101" pitchFamily="2" charset="-122"/>
            </a:endParaRPr>
          </a:p>
        </p:txBody>
      </p:sp>
      <p:sp>
        <p:nvSpPr>
          <p:cNvPr id="4101" name="文本框 14"/>
          <p:cNvSpPr/>
          <p:nvPr/>
        </p:nvSpPr>
        <p:spPr>
          <a:xfrm>
            <a:off x="34925" y="100013"/>
            <a:ext cx="1602740" cy="922020"/>
          </a:xfrm>
          <a:prstGeom prst="rect">
            <a:avLst/>
          </a:prstGeom>
          <a:noFill/>
          <a:ln w="9525">
            <a:noFill/>
          </a:ln>
        </p:spPr>
        <p:txBody>
          <a:bodyPr wrap="none" anchor="t" anchorCtr="0">
            <a:spAutoFit/>
          </a:bodyPr>
          <a:p>
            <a:r>
              <a:rPr lang="en-US" altLang="x-none" sz="5400" dirty="0">
                <a:solidFill>
                  <a:srgbClr val="DA1D27"/>
                </a:solidFill>
                <a:latin typeface="Impact" panose="020B0806030902050204" pitchFamily="2" charset="0"/>
                <a:ea typeface="SimSun" panose="02010600030101010101" pitchFamily="2" charset="-122"/>
                <a:sym typeface="Impact" panose="020B0806030902050204" pitchFamily="2" charset="0"/>
              </a:rPr>
              <a:t>2023</a:t>
            </a:r>
            <a:endParaRPr lang="zh-CN" altLang="en-US" sz="5400" dirty="0">
              <a:solidFill>
                <a:srgbClr val="DA1D27"/>
              </a:solidFill>
              <a:latin typeface="Impact" panose="020B0806030902050204" pitchFamily="2" charset="0"/>
              <a:ea typeface="SimSun" panose="02010600030101010101" pitchFamily="2" charset="-122"/>
              <a:sym typeface="Impact" panose="020B0806030902050204" pitchFamily="2" charset="0"/>
            </a:endParaRPr>
          </a:p>
        </p:txBody>
      </p:sp>
      <p:sp>
        <p:nvSpPr>
          <p:cNvPr id="4102" name="文本框 24"/>
          <p:cNvSpPr/>
          <p:nvPr/>
        </p:nvSpPr>
        <p:spPr>
          <a:xfrm flipH="1">
            <a:off x="5978208" y="2196783"/>
            <a:ext cx="6213475" cy="2122805"/>
          </a:xfrm>
          <a:prstGeom prst="rect">
            <a:avLst/>
          </a:prstGeom>
          <a:noFill/>
          <a:ln w="9525">
            <a:noFill/>
          </a:ln>
        </p:spPr>
        <p:txBody>
          <a:bodyPr wrap="none" anchor="t" anchorCtr="0">
            <a:spAutoFit/>
          </a:bodyPr>
          <a:p>
            <a:r>
              <a:rPr lang="en-US" altLang="zh-CN" sz="6600" dirty="0">
                <a:solidFill>
                  <a:schemeClr val="bg1"/>
                </a:solidFill>
                <a:latin typeface="Impact" panose="020B0806030902050204" pitchFamily="2" charset="0"/>
                <a:ea typeface="方正姚体" pitchFamily="2" charset="-122"/>
                <a:sym typeface="Impact" panose="020B0806030902050204" pitchFamily="2" charset="0"/>
              </a:rPr>
              <a:t>AIR QUALITY INDEX</a:t>
            </a:r>
            <a:endParaRPr lang="en-US" altLang="zh-CN" sz="6600" dirty="0">
              <a:solidFill>
                <a:schemeClr val="bg1"/>
              </a:solidFill>
              <a:latin typeface="Impact" panose="020B0806030902050204" pitchFamily="2" charset="0"/>
              <a:ea typeface="方正姚体" pitchFamily="2" charset="-122"/>
              <a:sym typeface="Impact" panose="020B0806030902050204" pitchFamily="2" charset="0"/>
            </a:endParaRPr>
          </a:p>
          <a:p>
            <a:r>
              <a:rPr lang="en-US" altLang="zh-CN" sz="6600" dirty="0">
                <a:solidFill>
                  <a:schemeClr val="bg1"/>
                </a:solidFill>
                <a:latin typeface="Impact" panose="020B0806030902050204" pitchFamily="2" charset="0"/>
                <a:ea typeface="方正姚体" pitchFamily="2" charset="-122"/>
                <a:sym typeface="Impact" panose="020B0806030902050204" pitchFamily="2" charset="0"/>
              </a:rPr>
              <a:t>PREDICTION</a:t>
            </a:r>
            <a:endParaRPr lang="en-US" altLang="zh-CN" sz="6600" dirty="0">
              <a:solidFill>
                <a:schemeClr val="bg1"/>
              </a:solidFill>
              <a:latin typeface="Impact" panose="020B0806030902050204" pitchFamily="2" charset="0"/>
              <a:ea typeface="方正姚体" pitchFamily="2" charset="-122"/>
              <a:sym typeface="Impact" panose="020B0806030902050204" pitchFamily="2" charset="0"/>
            </a:endParaRPr>
          </a:p>
        </p:txBody>
      </p:sp>
      <p:sp>
        <p:nvSpPr>
          <p:cNvPr id="4103" name="文本框 25"/>
          <p:cNvSpPr/>
          <p:nvPr/>
        </p:nvSpPr>
        <p:spPr>
          <a:xfrm>
            <a:off x="5508625" y="3977005"/>
            <a:ext cx="5768975" cy="891540"/>
          </a:xfrm>
          <a:prstGeom prst="rect">
            <a:avLst/>
          </a:prstGeom>
          <a:noFill/>
          <a:ln w="9525">
            <a:noFill/>
          </a:ln>
        </p:spPr>
        <p:txBody>
          <a:bodyPr wrap="square" anchor="t" anchorCtr="0">
            <a:spAutoFit/>
          </a:bodyPr>
          <a:p>
            <a:r>
              <a:rPr lang="en-US" altLang="x-none" sz="3200" b="1" dirty="0">
                <a:solidFill>
                  <a:schemeClr val="bg1"/>
                </a:solidFill>
                <a:latin typeface="华文宋体" pitchFamily="2" charset="-122"/>
                <a:ea typeface="华文宋体" pitchFamily="2" charset="-122"/>
                <a:sym typeface="华文宋体" pitchFamily="2" charset="-122"/>
              </a:rPr>
              <a:t>          </a:t>
            </a:r>
            <a:endParaRPr lang="zh-CN" altLang="en-US" sz="3200" b="1" dirty="0">
              <a:solidFill>
                <a:schemeClr val="bg1"/>
              </a:solidFill>
              <a:latin typeface="华文宋体" pitchFamily="2" charset="-122"/>
              <a:ea typeface="华文宋体" pitchFamily="2" charset="-122"/>
              <a:sym typeface="华文宋体" pitchFamily="2" charset="-122"/>
            </a:endParaRPr>
          </a:p>
          <a:p>
            <a:r>
              <a:rPr lang="en-US" altLang="x-none" sz="2000" dirty="0">
                <a:solidFill>
                  <a:srgbClr val="FDFDFD"/>
                </a:solidFill>
                <a:latin typeface="方正姚体" pitchFamily="2" charset="-122"/>
                <a:ea typeface="方正姚体" pitchFamily="2" charset="-122"/>
                <a:sym typeface="方正姚体" pitchFamily="2" charset="-122"/>
              </a:rPr>
              <a:t>WITH MACHINE LEARNING MODEL</a:t>
            </a:r>
            <a:endParaRPr lang="en-US" altLang="x-none" sz="2000" dirty="0">
              <a:solidFill>
                <a:srgbClr val="FDFDFD"/>
              </a:solidFill>
              <a:latin typeface="方正姚体" pitchFamily="2" charset="-122"/>
              <a:ea typeface="方正姚体" pitchFamily="2" charset="-122"/>
              <a:sym typeface="方正姚体"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flipH="1" flipV="1">
            <a:off x="13728700" y="-134620"/>
            <a:ext cx="76200" cy="210185"/>
          </a:xfrm>
        </p:spPr>
        <p:txBody>
          <a:bodyPr/>
          <a:p>
            <a:endParaRPr lang="en-US"/>
          </a:p>
        </p:txBody>
      </p:sp>
      <p:sp>
        <p:nvSpPr>
          <p:cNvPr id="3" name="Subtitle 2"/>
          <p:cNvSpPr>
            <a:spLocks noGrp="1"/>
          </p:cNvSpPr>
          <p:nvPr>
            <p:ph type="subTitle" idx="1"/>
          </p:nvPr>
        </p:nvSpPr>
        <p:spPr>
          <a:xfrm>
            <a:off x="1215390" y="200343"/>
            <a:ext cx="9144000" cy="1655762"/>
          </a:xfrm>
        </p:spPr>
        <p:txBody>
          <a:bodyPr/>
          <a:p>
            <a:r>
              <a:rPr lang="en-US" b="1"/>
              <a:t>How to calculate Air Quality Index?</a:t>
            </a:r>
            <a:endParaRPr lang="en-US"/>
          </a:p>
          <a:p>
            <a:r>
              <a:rPr lang="en-US" sz="1600"/>
              <a:t>The formula to calculate AQI is the same as per the Indian CPCB and US-EPA. The AQI is calculated using the equations separately for parameters. For example, if you wish to calculate AQI on the basis of four parameters, use the equation four times, and the worst sub-index communicates the AQI. A subindex is a linear function (two different yet related notions) of the concentration of pollutants.</a:t>
            </a:r>
            <a:endParaRPr lang="en-US"/>
          </a:p>
          <a:p>
            <a:r>
              <a:rPr lang="en-US" b="1"/>
              <a:t>1. Indian equation for AQI:</a:t>
            </a:r>
            <a:endParaRPr lang="en-US"/>
          </a:p>
          <a:p>
            <a:r>
              <a:rPr lang="en-US" sz="1800"/>
              <a:t>The Indian AQI range differs from that of US-EPA. To calculate AQI, a minimum of three parameters should be taken out of which one must be either PM10 or PM2.5.</a:t>
            </a:r>
            <a:endParaRPr lang="en-US" sz="1800"/>
          </a:p>
          <a:p>
            <a:r>
              <a:rPr lang="en-US" sz="1800"/>
              <a:t>To calculate sub-indices, 16 hours of data is needed.</a:t>
            </a:r>
            <a:endParaRPr lang="en-US" sz="1800"/>
          </a:p>
          <a:p>
            <a:endParaRPr lang="en-US" sz="1800"/>
          </a:p>
          <a:p>
            <a:r>
              <a:rPr lang="en-US" sz="1800"/>
              <a:t>For example: If you wish to calculate AQI on the basis of PM2.5, CO, and ozone, calculate the sub-index for each parameter separately.</a:t>
            </a:r>
            <a:endParaRPr lang="en-US" sz="1800"/>
          </a:p>
          <a:p>
            <a:r>
              <a:rPr lang="en-US" sz="1800"/>
              <a:t>If the current concentration of PM2.5 is 110 ug/m3, then referring to AQI range as per Indian standards BPHi = 120, BPLo = 91, IHi = 300 and ILo = 201.</a:t>
            </a:r>
            <a:endParaRPr lang="en-US" sz="1800"/>
          </a:p>
          <a:p>
            <a:r>
              <a:rPr lang="en-US" sz="1800"/>
              <a:t>Putting the values in equation and solving:</a:t>
            </a:r>
            <a:endParaRPr lang="en-US" sz="1800"/>
          </a:p>
          <a:p>
            <a:r>
              <a:rPr lang="en-US" sz="1800"/>
              <a:t>Sub Index= [(300-201)/ (120-91)] (110-91) + 201 = 265.86</a:t>
            </a:r>
            <a:endParaRPr lang="en-US" sz="1800"/>
          </a:p>
          <a:p>
            <a:endParaRPr lang="en-US"/>
          </a:p>
          <a:p>
            <a:r>
              <a:rPr lang="en-US" b="1"/>
              <a:t>Similarly, for other parameters, the sub-index can be calculated and the worst sub-index shows the AQI.</a:t>
            </a:r>
            <a:endParaRPr lang="en-US"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2603500" y="296545"/>
            <a:ext cx="6629400" cy="1067435"/>
          </a:xfrm>
        </p:spPr>
        <p:txBody>
          <a:bodyPr/>
          <a:p>
            <a:r>
              <a:rPr lang="en-US" b="1">
                <a:latin typeface="Algerian" panose="04020705040A02060702" charset="0"/>
                <a:cs typeface="Algerian" panose="04020705040A02060702" charset="0"/>
              </a:rPr>
              <a:t>FORMULA</a:t>
            </a:r>
            <a:endParaRPr lang="en-US" b="1">
              <a:latin typeface="Algerian" panose="04020705040A02060702" charset="0"/>
              <a:cs typeface="Algerian" panose="04020705040A02060702" charset="0"/>
            </a:endParaRPr>
          </a:p>
        </p:txBody>
      </p:sp>
      <p:sp>
        <p:nvSpPr>
          <p:cNvPr id="3" name="Subtitle 2"/>
          <p:cNvSpPr>
            <a:spLocks noGrp="1"/>
          </p:cNvSpPr>
          <p:nvPr>
            <p:ph type="subTitle" idx="1"/>
          </p:nvPr>
        </p:nvSpPr>
        <p:spPr>
          <a:xfrm>
            <a:off x="1524000" y="1609090"/>
            <a:ext cx="9144000" cy="4652010"/>
          </a:xfrm>
        </p:spPr>
        <p:txBody>
          <a:bodyPr/>
          <a:p>
            <a:r>
              <a:rPr lang="en-US" sz="2800" b="1"/>
              <a:t>Ip = [IHi – ILo / BPHi – BPLo] (Cp – BPLo) + ILo</a:t>
            </a:r>
            <a:endParaRPr lang="en-US"/>
          </a:p>
          <a:p>
            <a:endParaRPr lang="en-US"/>
          </a:p>
          <a:p>
            <a:r>
              <a:rPr lang="en-US" b="1"/>
              <a:t>Ip = index of pollutant p</a:t>
            </a:r>
            <a:endParaRPr lang="en-US" b="1"/>
          </a:p>
          <a:p>
            <a:r>
              <a:rPr lang="en-US" b="1"/>
              <a:t>Cp = truncated concentration of pollutant p</a:t>
            </a:r>
            <a:endParaRPr lang="en-US" b="1"/>
          </a:p>
          <a:p>
            <a:r>
              <a:rPr lang="en-US" b="1"/>
              <a:t>BPHi = concentration breakpoint i.e. greater than or equal to Cp</a:t>
            </a:r>
            <a:endParaRPr lang="en-US" b="1"/>
          </a:p>
          <a:p>
            <a:r>
              <a:rPr lang="en-US" b="1"/>
              <a:t>BPLo = concentration breakpoint i.e. less than or equal to Cp</a:t>
            </a:r>
            <a:endParaRPr lang="en-US" b="1"/>
          </a:p>
          <a:p>
            <a:r>
              <a:rPr lang="en-US" b="1"/>
              <a:t>IHi = AQI value corresponding to BPHi</a:t>
            </a:r>
            <a:endParaRPr lang="en-US" b="1"/>
          </a:p>
          <a:p>
            <a:r>
              <a:rPr lang="en-US" b="1"/>
              <a:t>ILo = AQI value corresponding to BPLo</a:t>
            </a:r>
            <a:endParaRPr lang="en-US"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endParaRPr lang="en-US"/>
          </a:p>
        </p:txBody>
      </p:sp>
      <p:sp>
        <p:nvSpPr>
          <p:cNvPr id="3" name="Subtitle 2"/>
          <p:cNvSpPr>
            <a:spLocks noGrp="1"/>
          </p:cNvSpPr>
          <p:nvPr>
            <p:ph type="subTitle" idx="1"/>
          </p:nvPr>
        </p:nvSpPr>
        <p:spPr/>
        <p:txBody>
          <a:bodyPr/>
          <a:p>
            <a:endParaRPr lang="en-US"/>
          </a:p>
        </p:txBody>
      </p:sp>
      <p:pic>
        <p:nvPicPr>
          <p:cNvPr id="4" name="Picture 3" descr="download (5)"/>
          <p:cNvPicPr>
            <a:picLocks noChangeAspect="1"/>
          </p:cNvPicPr>
          <p:nvPr/>
        </p:nvPicPr>
        <p:blipFill>
          <a:blip r:embed="rId1"/>
          <a:stretch>
            <a:fillRect/>
          </a:stretch>
        </p:blipFill>
        <p:spPr>
          <a:xfrm>
            <a:off x="33655" y="0"/>
            <a:ext cx="12124055"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endParaRPr lang="en-US"/>
          </a:p>
        </p:txBody>
      </p:sp>
      <p:sp>
        <p:nvSpPr>
          <p:cNvPr id="3" name="Subtitle 2"/>
          <p:cNvSpPr>
            <a:spLocks noGrp="1"/>
          </p:cNvSpPr>
          <p:nvPr>
            <p:ph type="subTitle" idx="1"/>
          </p:nvPr>
        </p:nvSpPr>
        <p:spPr/>
        <p:txBody>
          <a:bodyPr/>
          <a:p>
            <a:endParaRPr lang="en-US"/>
          </a:p>
        </p:txBody>
      </p:sp>
      <p:pic>
        <p:nvPicPr>
          <p:cNvPr id="4" name="Picture 3" descr="download (4)"/>
          <p:cNvPicPr>
            <a:picLocks noChangeAspect="1"/>
          </p:cNvPicPr>
          <p:nvPr/>
        </p:nvPicPr>
        <p:blipFill>
          <a:blip r:embed="rId1"/>
          <a:stretch>
            <a:fillRect/>
          </a:stretch>
        </p:blipFill>
        <p:spPr>
          <a:xfrm>
            <a:off x="33655" y="0"/>
            <a:ext cx="12124055" cy="685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endParaRPr lang="en-US"/>
          </a:p>
        </p:txBody>
      </p:sp>
      <p:sp>
        <p:nvSpPr>
          <p:cNvPr id="3" name="Subtitle 2"/>
          <p:cNvSpPr>
            <a:spLocks noGrp="1"/>
          </p:cNvSpPr>
          <p:nvPr>
            <p:ph type="subTitle" idx="1"/>
          </p:nvPr>
        </p:nvSpPr>
        <p:spPr/>
        <p:txBody>
          <a:bodyPr/>
          <a:p>
            <a:endParaRPr lang="en-US"/>
          </a:p>
        </p:txBody>
      </p:sp>
      <p:pic>
        <p:nvPicPr>
          <p:cNvPr id="4" name="Picture 3" descr="download (3)"/>
          <p:cNvPicPr>
            <a:picLocks noChangeAspect="1"/>
          </p:cNvPicPr>
          <p:nvPr/>
        </p:nvPicPr>
        <p:blipFill>
          <a:blip r:embed="rId1"/>
          <a:stretch>
            <a:fillRect/>
          </a:stretch>
        </p:blipFill>
        <p:spPr>
          <a:xfrm>
            <a:off x="13970" y="0"/>
            <a:ext cx="12163425"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endParaRPr lang="en-US"/>
          </a:p>
        </p:txBody>
      </p:sp>
      <p:sp>
        <p:nvSpPr>
          <p:cNvPr id="3" name="Subtitle 2"/>
          <p:cNvSpPr>
            <a:spLocks noGrp="1"/>
          </p:cNvSpPr>
          <p:nvPr>
            <p:ph type="subTitle" idx="1"/>
          </p:nvPr>
        </p:nvSpPr>
        <p:spPr/>
        <p:txBody>
          <a:bodyPr/>
          <a:p>
            <a:endParaRPr lang="en-US"/>
          </a:p>
        </p:txBody>
      </p:sp>
      <p:pic>
        <p:nvPicPr>
          <p:cNvPr id="4" name="Picture 3" descr="download (2)"/>
          <p:cNvPicPr>
            <a:picLocks noChangeAspect="1"/>
          </p:cNvPicPr>
          <p:nvPr/>
        </p:nvPicPr>
        <p:blipFill>
          <a:blip r:embed="rId1"/>
          <a:stretch>
            <a:fillRect/>
          </a:stretch>
        </p:blipFill>
        <p:spPr>
          <a:xfrm>
            <a:off x="13970" y="0"/>
            <a:ext cx="12178030" cy="68662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2822575" y="304800"/>
            <a:ext cx="6546215" cy="828675"/>
          </a:xfrm>
        </p:spPr>
        <p:txBody>
          <a:bodyPr/>
          <a:p>
            <a:r>
              <a:rPr lang="en-US" b="1"/>
              <a:t>BUILDING MODELS</a:t>
            </a:r>
            <a:endParaRPr lang="en-US" b="1"/>
          </a:p>
        </p:txBody>
      </p:sp>
      <p:sp>
        <p:nvSpPr>
          <p:cNvPr id="3" name="Subtitle 2"/>
          <p:cNvSpPr>
            <a:spLocks noGrp="1"/>
          </p:cNvSpPr>
          <p:nvPr>
            <p:ph type="subTitle" idx="1"/>
          </p:nvPr>
        </p:nvSpPr>
        <p:spPr>
          <a:xfrm>
            <a:off x="1524000" y="1476375"/>
            <a:ext cx="9144000" cy="3781425"/>
          </a:xfrm>
        </p:spPr>
        <p:txBody>
          <a:bodyPr/>
          <a:p>
            <a:endParaRPr lang="en-US"/>
          </a:p>
        </p:txBody>
      </p:sp>
      <p:pic>
        <p:nvPicPr>
          <p:cNvPr id="4" name="Picture 3" descr="model"/>
          <p:cNvPicPr>
            <a:picLocks noChangeAspect="1"/>
          </p:cNvPicPr>
          <p:nvPr/>
        </p:nvPicPr>
        <p:blipFill>
          <a:blip r:embed="rId1"/>
          <a:stretch>
            <a:fillRect/>
          </a:stretch>
        </p:blipFill>
        <p:spPr>
          <a:xfrm>
            <a:off x="577215" y="1132840"/>
            <a:ext cx="11153140" cy="48272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2654300" y="695960"/>
            <a:ext cx="9144000" cy="562610"/>
          </a:xfrm>
        </p:spPr>
        <p:txBody>
          <a:bodyPr/>
          <a:p>
            <a:r>
              <a:rPr lang="en-US"/>
              <a:t>LINEAR REGRESSION</a:t>
            </a:r>
            <a:endParaRPr lang="en-US"/>
          </a:p>
        </p:txBody>
      </p:sp>
      <p:sp>
        <p:nvSpPr>
          <p:cNvPr id="3" name="Subtitle 2"/>
          <p:cNvSpPr>
            <a:spLocks noGrp="1"/>
          </p:cNvSpPr>
          <p:nvPr>
            <p:ph type="subTitle" idx="1"/>
          </p:nvPr>
        </p:nvSpPr>
        <p:spPr>
          <a:xfrm>
            <a:off x="4079240" y="1258570"/>
            <a:ext cx="7280275" cy="3147060"/>
          </a:xfrm>
        </p:spPr>
        <p:txBody>
          <a:bodyPr/>
          <a:p>
            <a:r>
              <a:rPr lang="en-US" sz="2000"/>
              <a:t>                                                  Simplicity and Interpretability: Linear regression models are simple and easy to understand. The relationship between the dependent variable and each independent variable is assumed to be linear, making it straightforward to interpret the coefficients of the model.</a:t>
            </a:r>
            <a:endParaRPr lang="en-US" sz="2000"/>
          </a:p>
          <a:p>
            <a:endParaRPr lang="en-US" sz="2000"/>
          </a:p>
          <a:p>
            <a:r>
              <a:rPr lang="en-US" sz="2000"/>
              <a:t>Predictive Power: Linear regression can provide reasonably accurate predictions, especially when there is a linear relationship between the independent variables and     the dependent variable. It is effective when the underlying data follows a linear trend</a:t>
            </a:r>
            <a:endParaRPr lang="en-US" sz="2000"/>
          </a:p>
          <a:p>
            <a:endParaRPr lang="en-US"/>
          </a:p>
          <a:p>
            <a:r>
              <a:rPr lang="en-US" sz="5400"/>
              <a:t>DECISION TREE</a:t>
            </a:r>
            <a:endParaRPr lang="en-US" sz="5400"/>
          </a:p>
        </p:txBody>
      </p:sp>
      <p:sp>
        <p:nvSpPr>
          <p:cNvPr id="5" name="Text Box 4"/>
          <p:cNvSpPr txBox="1"/>
          <p:nvPr/>
        </p:nvSpPr>
        <p:spPr>
          <a:xfrm>
            <a:off x="736600" y="5816600"/>
            <a:ext cx="10897235" cy="922020"/>
          </a:xfrm>
          <a:prstGeom prst="rect">
            <a:avLst/>
          </a:prstGeom>
          <a:noFill/>
        </p:spPr>
        <p:txBody>
          <a:bodyPr wrap="none" rtlCol="0">
            <a:spAutoFit/>
          </a:bodyPr>
          <a:p>
            <a:pPr algn="l"/>
            <a:r>
              <a:rPr lang="en-US"/>
              <a:t>                                           Interpretability: Decision trees provide a clear and interpretable representation </a:t>
            </a:r>
            <a:endParaRPr lang="en-US"/>
          </a:p>
          <a:p>
            <a:pPr algn="l"/>
            <a:r>
              <a:rPr lang="en-US"/>
              <a:t>                                           of the decision-making  process. The tree structure allows us to understand the</a:t>
            </a:r>
            <a:endParaRPr lang="en-US"/>
          </a:p>
          <a:p>
            <a:pPr algn="l"/>
            <a:r>
              <a:rPr lang="en-US"/>
              <a:t>                                           logic behind the predictions by following thebranches and nodes.</a:t>
            </a:r>
            <a:endParaRPr lang="en-US"/>
          </a:p>
        </p:txBody>
      </p:sp>
      <p:pic>
        <p:nvPicPr>
          <p:cNvPr id="6" name="Picture 5" descr="LL"/>
          <p:cNvPicPr>
            <a:picLocks noChangeAspect="1"/>
          </p:cNvPicPr>
          <p:nvPr/>
        </p:nvPicPr>
        <p:blipFill>
          <a:blip r:embed="rId1"/>
          <a:stretch>
            <a:fillRect/>
          </a:stretch>
        </p:blipFill>
        <p:spPr>
          <a:xfrm>
            <a:off x="233680" y="1600200"/>
            <a:ext cx="3844925" cy="2375535"/>
          </a:xfrm>
          <a:prstGeom prst="rect">
            <a:avLst/>
          </a:prstGeom>
        </p:spPr>
      </p:pic>
      <p:pic>
        <p:nvPicPr>
          <p:cNvPr id="7" name="Picture 6" descr="SS"/>
          <p:cNvPicPr>
            <a:picLocks noChangeAspect="1"/>
          </p:cNvPicPr>
          <p:nvPr/>
        </p:nvPicPr>
        <p:blipFill>
          <a:blip r:embed="rId2"/>
          <a:stretch>
            <a:fillRect/>
          </a:stretch>
        </p:blipFill>
        <p:spPr>
          <a:xfrm>
            <a:off x="736600" y="5035550"/>
            <a:ext cx="1703070" cy="17030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2564765" y="233680"/>
            <a:ext cx="6490335" cy="1003300"/>
          </a:xfrm>
        </p:spPr>
        <p:txBody>
          <a:bodyPr/>
          <a:p>
            <a:r>
              <a:rPr lang="en-US"/>
              <a:t>RANDOM FOREST</a:t>
            </a:r>
            <a:endParaRPr lang="en-US"/>
          </a:p>
        </p:txBody>
      </p:sp>
      <p:sp>
        <p:nvSpPr>
          <p:cNvPr id="3" name="Subtitle 2"/>
          <p:cNvSpPr>
            <a:spLocks noGrp="1"/>
          </p:cNvSpPr>
          <p:nvPr>
            <p:ph type="subTitle" idx="1"/>
          </p:nvPr>
        </p:nvSpPr>
        <p:spPr>
          <a:xfrm>
            <a:off x="5080000" y="1367155"/>
            <a:ext cx="6437630" cy="4932045"/>
          </a:xfrm>
        </p:spPr>
        <p:txBody>
          <a:bodyPr/>
          <a:p>
            <a:r>
              <a:rPr lang="en-US" sz="2000"/>
              <a:t>Robustness: Random Forest Classifier is known for its robustness against overfitting. It combines multiple decision trees, each trained on a different subset of the data with random feature selection. This ensemble approach reduces the risk of overfitting and helps to generalize well to unseen data, which is crucial for accurate AQI prediction.</a:t>
            </a:r>
            <a:endParaRPr lang="en-US" sz="2000"/>
          </a:p>
          <a:p>
            <a:endParaRPr lang="en-US" sz="2000"/>
          </a:p>
          <a:p>
            <a:r>
              <a:rPr lang="en-US" sz="2000"/>
              <a:t>Handling Nonlinear Relationships: Random Forest Classifier can effectively capture nonlinear relationships between input variables and the target variable. Air quality is influenced by various factors, such as pollutant levels, weather conditions, and geographical factors, which often exhibit complex interactions. Random Forest Classifier's ability to model nonlinear relationships makes it suitable for capturing the intricate patterns in air quality data.</a:t>
            </a:r>
            <a:endParaRPr lang="en-US" sz="2000"/>
          </a:p>
        </p:txBody>
      </p:sp>
      <p:pic>
        <p:nvPicPr>
          <p:cNvPr id="4" name="Picture 3" descr="Decision-Tree-vs-Random-Forest-3-scaled"/>
          <p:cNvPicPr>
            <a:picLocks noChangeAspect="1"/>
          </p:cNvPicPr>
          <p:nvPr/>
        </p:nvPicPr>
        <p:blipFill>
          <a:blip r:embed="rId1"/>
          <a:stretch>
            <a:fillRect/>
          </a:stretch>
        </p:blipFill>
        <p:spPr>
          <a:xfrm>
            <a:off x="622300" y="1367155"/>
            <a:ext cx="3430270" cy="1877060"/>
          </a:xfrm>
          <a:prstGeom prst="rect">
            <a:avLst/>
          </a:prstGeom>
        </p:spPr>
      </p:pic>
      <p:pic>
        <p:nvPicPr>
          <p:cNvPr id="5" name="Picture 4" descr="regression-vs-classification-in-machine-learning"/>
          <p:cNvPicPr>
            <a:picLocks noChangeAspect="1"/>
          </p:cNvPicPr>
          <p:nvPr/>
        </p:nvPicPr>
        <p:blipFill>
          <a:blip r:embed="rId2"/>
          <a:stretch>
            <a:fillRect/>
          </a:stretch>
        </p:blipFill>
        <p:spPr>
          <a:xfrm>
            <a:off x="434340" y="3793490"/>
            <a:ext cx="3806190" cy="21196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endParaRPr lang="en-US"/>
          </a:p>
        </p:txBody>
      </p:sp>
      <p:sp>
        <p:nvSpPr>
          <p:cNvPr id="3" name="Subtitle 2"/>
          <p:cNvSpPr>
            <a:spLocks noGrp="1"/>
          </p:cNvSpPr>
          <p:nvPr>
            <p:ph type="subTitle" idx="1"/>
          </p:nvPr>
        </p:nvSpPr>
        <p:spPr/>
        <p:txBody>
          <a:bodyPr/>
          <a:p>
            <a:endParaRPr lang="en-US"/>
          </a:p>
        </p:txBody>
      </p:sp>
      <p:pic>
        <p:nvPicPr>
          <p:cNvPr id="4" name="Picture 3" descr="download (1)"/>
          <p:cNvPicPr>
            <a:picLocks noChangeAspect="1"/>
          </p:cNvPicPr>
          <p:nvPr/>
        </p:nvPicPr>
        <p:blipFill>
          <a:blip r:embed="rId1"/>
          <a:stretch>
            <a:fillRect/>
          </a:stretch>
        </p:blipFill>
        <p:spPr>
          <a:xfrm>
            <a:off x="306070" y="81915"/>
            <a:ext cx="11057890" cy="7162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17052290" y="-666750"/>
            <a:ext cx="89535" cy="2387600"/>
          </a:xfrm>
        </p:spPr>
        <p:txBody>
          <a:bodyPr/>
          <a:p>
            <a:endParaRPr lang="en-US" b="1"/>
          </a:p>
        </p:txBody>
      </p:sp>
      <p:sp>
        <p:nvSpPr>
          <p:cNvPr id="3" name="Subtitle 2"/>
          <p:cNvSpPr>
            <a:spLocks noGrp="1"/>
          </p:cNvSpPr>
          <p:nvPr>
            <p:ph type="subTitle" idx="1"/>
          </p:nvPr>
        </p:nvSpPr>
        <p:spPr>
          <a:xfrm>
            <a:off x="176530" y="648335"/>
            <a:ext cx="11861800" cy="6021070"/>
          </a:xfrm>
        </p:spPr>
        <p:txBody>
          <a:bodyPr/>
          <a:p>
            <a:r>
              <a:rPr lang="en-US" sz="1400" b="1"/>
              <a:t>Input Data and Parameters:</a:t>
            </a:r>
            <a:endParaRPr lang="en-US" sz="1400" b="1"/>
          </a:p>
          <a:p>
            <a:endParaRPr lang="en-US" sz="1000"/>
          </a:p>
          <a:p>
            <a:r>
              <a:rPr lang="en-US" sz="1200"/>
              <a:t>This section represents the input data and parameters required for the air quality prediction model.</a:t>
            </a:r>
            <a:endParaRPr lang="en-US" sz="1200"/>
          </a:p>
          <a:p>
            <a:r>
              <a:rPr lang="en-US" sz="1200"/>
              <a:t>It includes various data sources and parameters like air quality data source, weather forecast data source, historical AQI data source, machine learning algorithm, feature extraction, data preprocessing, model training, and performance evaluation metrics.</a:t>
            </a:r>
            <a:endParaRPr lang="en-US" sz="1200"/>
          </a:p>
          <a:p>
            <a:r>
              <a:rPr lang="en-US" sz="1400" b="1"/>
              <a:t>Air Quality Data Source:</a:t>
            </a:r>
            <a:endParaRPr lang="en-US" sz="1400" b="1"/>
          </a:p>
          <a:p>
            <a:endParaRPr lang="en-US" sz="1200"/>
          </a:p>
          <a:p>
            <a:r>
              <a:rPr lang="en-US" sz="1200"/>
              <a:t>This component represents the source of air quality data used for the prediction.</a:t>
            </a:r>
            <a:endParaRPr lang="en-US" sz="1200"/>
          </a:p>
          <a:p>
            <a:r>
              <a:rPr lang="en-US" sz="1200"/>
              <a:t>It could be a dataset containing information about pollutants like Sulphur Dioxide (SO2), Carbon Monoxide (CO2), Nitrogen Dioxide (NO2), and Particulate Matter (PM2.5, PM10).</a:t>
            </a:r>
            <a:endParaRPr lang="en-US" sz="1200"/>
          </a:p>
          <a:p>
            <a:r>
              <a:rPr lang="en-US" sz="1200"/>
              <a:t>The data source provides the necessary information for training and evaluating the prediction models.</a:t>
            </a:r>
            <a:endParaRPr lang="en-US" sz="1200"/>
          </a:p>
          <a:p>
            <a:r>
              <a:rPr lang="en-US" sz="1400" b="1"/>
              <a:t>Weather Forecast Data Source:</a:t>
            </a:r>
            <a:endParaRPr lang="en-US" sz="1400" b="1"/>
          </a:p>
          <a:p>
            <a:endParaRPr lang="en-US" sz="1200"/>
          </a:p>
          <a:p>
            <a:r>
              <a:rPr lang="en-US" sz="1200"/>
              <a:t>This component represents the source of weather forecast data used in conjunction with the air quality data.</a:t>
            </a:r>
            <a:endParaRPr lang="en-US" sz="1200"/>
          </a:p>
          <a:p>
            <a:r>
              <a:rPr lang="en-US" sz="1200"/>
              <a:t>It provides information about weather conditions like temperature, humidity, wind speed, etc., which can have an impact on air quality.</a:t>
            </a:r>
            <a:endParaRPr lang="en-US" sz="1200"/>
          </a:p>
          <a:p>
            <a:r>
              <a:rPr lang="en-US" sz="1200"/>
              <a:t>Integrating weather forecast data enhances the accuracy of the air quality prediction model.</a:t>
            </a:r>
            <a:endParaRPr lang="en-US" sz="1200"/>
          </a:p>
          <a:p>
            <a:r>
              <a:rPr lang="en-US" sz="1400" b="1"/>
              <a:t>Historical AQI Data Source:</a:t>
            </a:r>
            <a:endParaRPr lang="en-US" sz="1400" b="1"/>
          </a:p>
          <a:p>
            <a:endParaRPr lang="en-US" sz="1200"/>
          </a:p>
          <a:p>
            <a:r>
              <a:rPr lang="en-US" sz="1200"/>
              <a:t>This component represents the historical Air Quality Index (AQI) data source.</a:t>
            </a:r>
            <a:endParaRPr lang="en-US" sz="1200"/>
          </a:p>
          <a:p>
            <a:r>
              <a:rPr lang="en-US" sz="1200"/>
              <a:t>It contains past AQI values for different locations in India, which can be used for model training and evaluation purposes.</a:t>
            </a:r>
            <a:endParaRPr lang="en-US" sz="1200"/>
          </a:p>
          <a:p>
            <a:r>
              <a:rPr lang="en-US" sz="1200"/>
              <a:t>Historical data helps in understanding patterns, trends, and seasonality in air quality, enabling better prediction accuracy.</a:t>
            </a:r>
            <a:endParaRPr lang="en-US" sz="1200"/>
          </a:p>
          <a:p>
            <a:r>
              <a:rPr lang="en-US" sz="1400" b="1"/>
              <a:t>Machine Learning Algorithm:</a:t>
            </a:r>
            <a:endParaRPr lang="en-US" sz="1400" b="1"/>
          </a:p>
          <a:p>
            <a:endParaRPr lang="en-US" sz="1000"/>
          </a:p>
          <a:p>
            <a:endParaRPr lang="en-US" sz="1000"/>
          </a:p>
        </p:txBody>
      </p:sp>
      <p:sp>
        <p:nvSpPr>
          <p:cNvPr id="4" name="Text Box 3"/>
          <p:cNvSpPr txBox="1"/>
          <p:nvPr/>
        </p:nvSpPr>
        <p:spPr>
          <a:xfrm>
            <a:off x="4408170" y="146050"/>
            <a:ext cx="4536440" cy="398780"/>
          </a:xfrm>
          <a:prstGeom prst="rect">
            <a:avLst/>
          </a:prstGeom>
          <a:noFill/>
        </p:spPr>
        <p:txBody>
          <a:bodyPr wrap="square" rtlCol="0">
            <a:spAutoFit/>
          </a:bodyPr>
          <a:p>
            <a:pPr algn="l"/>
            <a:r>
              <a:rPr lang="en-US" sz="2000" b="1">
                <a:sym typeface="+mn-ea"/>
              </a:rPr>
              <a:t>DETAILED VIEW OF PROJECT</a:t>
            </a:r>
            <a:endParaRPr lang="en-US" sz="2000" b="1">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1212850" y="-744220"/>
            <a:ext cx="9766300" cy="1917700"/>
          </a:xfrm>
        </p:spPr>
        <p:txBody>
          <a:bodyPr/>
          <a:p>
            <a:r>
              <a:rPr lang="en-US" sz="4400" b="1"/>
              <a:t>MODEL EVALUVATION AND DEPLOYMENT</a:t>
            </a:r>
            <a:endParaRPr lang="en-US" sz="4400" b="1"/>
          </a:p>
        </p:txBody>
      </p:sp>
      <p:sp>
        <p:nvSpPr>
          <p:cNvPr id="3" name="Subtitle 2"/>
          <p:cNvSpPr>
            <a:spLocks noGrp="1"/>
          </p:cNvSpPr>
          <p:nvPr>
            <p:ph type="subTitle" idx="1"/>
          </p:nvPr>
        </p:nvSpPr>
        <p:spPr/>
        <p:txBody>
          <a:bodyPr/>
          <a:p>
            <a:endParaRPr lang="en-US"/>
          </a:p>
        </p:txBody>
      </p:sp>
      <p:pic>
        <p:nvPicPr>
          <p:cNvPr id="4" name="Picture 3" descr="EVA"/>
          <p:cNvPicPr>
            <a:picLocks noChangeAspect="1"/>
          </p:cNvPicPr>
          <p:nvPr/>
        </p:nvPicPr>
        <p:blipFill>
          <a:blip r:embed="rId1"/>
          <a:stretch>
            <a:fillRect/>
          </a:stretch>
        </p:blipFill>
        <p:spPr>
          <a:xfrm>
            <a:off x="120650" y="1085850"/>
            <a:ext cx="11601450" cy="5269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endParaRPr lang="en-US"/>
          </a:p>
        </p:txBody>
      </p:sp>
      <p:sp>
        <p:nvSpPr>
          <p:cNvPr id="3" name="Subtitle 2"/>
          <p:cNvSpPr>
            <a:spLocks noGrp="1"/>
          </p:cNvSpPr>
          <p:nvPr>
            <p:ph type="subTitle" idx="1"/>
          </p:nvPr>
        </p:nvSpPr>
        <p:spPr/>
        <p:txBody>
          <a:bodyPr/>
          <a:p>
            <a:endParaRPr lang="en-US"/>
          </a:p>
        </p:txBody>
      </p:sp>
      <p:pic>
        <p:nvPicPr>
          <p:cNvPr id="5" name="X">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1524000" y="915670"/>
            <a:ext cx="9239885" cy="5218430"/>
          </a:xfrm>
          <a:prstGeom prst="rect">
            <a:avLst/>
          </a:prstGeom>
        </p:spPr>
      </p:pic>
      <p:sp>
        <p:nvSpPr>
          <p:cNvPr id="6" name="Text Box 5"/>
          <p:cNvSpPr txBox="1"/>
          <p:nvPr/>
        </p:nvSpPr>
        <p:spPr>
          <a:xfrm>
            <a:off x="3662680" y="243205"/>
            <a:ext cx="4867275" cy="521970"/>
          </a:xfrm>
          <a:prstGeom prst="rect">
            <a:avLst/>
          </a:prstGeom>
          <a:noFill/>
        </p:spPr>
        <p:txBody>
          <a:bodyPr wrap="none" rtlCol="0">
            <a:spAutoFit/>
          </a:bodyPr>
          <a:p>
            <a:r>
              <a:rPr lang="en-US" sz="2800" b="1"/>
              <a:t>PLAY DEPLOYMENT VEDIO</a:t>
            </a:r>
            <a:endParaRPr lang="en-US" sz="2800" b="1"/>
          </a:p>
        </p:txBody>
      </p:sp>
    </p:spTree>
  </p:cSld>
  <p:clrMapOvr>
    <a:masterClrMapping/>
  </p:clrMapOvr>
  <p:timing>
    <p:tnLst>
      <p:par>
        <p:cTn id="1" dur="indefinite" restart="never" nodeType="tmRoot">
          <p:childTnLst>
            <p:video fullScrn="0">
              <p:cMediaNode>
                <p:cTn id="2" fill="hold" display="1">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697230" y="-422910"/>
            <a:ext cx="10798175" cy="1214755"/>
          </a:xfrm>
        </p:spPr>
        <p:txBody>
          <a:bodyPr/>
          <a:p>
            <a:r>
              <a:rPr lang="en-US" sz="4400" b="1">
                <a:sym typeface="+mn-ea"/>
              </a:rPr>
              <a:t>10 Tips how you can reduce Air Pollution:</a:t>
            </a:r>
            <a:endParaRPr lang="en-US" sz="4400" b="1">
              <a:sym typeface="+mn-ea"/>
            </a:endParaRPr>
          </a:p>
        </p:txBody>
      </p:sp>
      <p:sp>
        <p:nvSpPr>
          <p:cNvPr id="3" name="Subtitle 2"/>
          <p:cNvSpPr>
            <a:spLocks noGrp="1"/>
          </p:cNvSpPr>
          <p:nvPr>
            <p:ph type="subTitle" idx="1"/>
          </p:nvPr>
        </p:nvSpPr>
        <p:spPr>
          <a:xfrm>
            <a:off x="697230" y="791210"/>
            <a:ext cx="11020425" cy="2287905"/>
          </a:xfrm>
        </p:spPr>
        <p:txBody>
          <a:bodyPr/>
          <a:p>
            <a:r>
              <a:rPr lang="en-US" sz="3200"/>
              <a:t>1. Limit the frequent use of vehicles  </a:t>
            </a:r>
            <a:endParaRPr lang="en-US" sz="3200"/>
          </a:p>
          <a:p>
            <a:r>
              <a:rPr lang="en-US" sz="3200"/>
              <a:t>  2. Quit smoking tobacco     </a:t>
            </a:r>
            <a:endParaRPr lang="en-US" sz="3200"/>
          </a:p>
          <a:p>
            <a:r>
              <a:rPr lang="en-US" sz="3200"/>
              <a:t>3. Do not use and burn plastics      </a:t>
            </a:r>
            <a:endParaRPr lang="en-US" sz="3200"/>
          </a:p>
          <a:p>
            <a:r>
              <a:rPr lang="en-US" sz="3200"/>
              <a:t>4. Minimize waste production</a:t>
            </a:r>
            <a:endParaRPr lang="en-US" sz="3200"/>
          </a:p>
          <a:p>
            <a:r>
              <a:rPr lang="en-US" sz="3200"/>
              <a:t>5. Buys things of use as it will reduce waste.    </a:t>
            </a:r>
            <a:endParaRPr lang="en-US" sz="3200"/>
          </a:p>
          <a:p>
            <a:r>
              <a:rPr lang="en-US" sz="3200"/>
              <a:t>6. Minimize the use of air conditioners, refrigerants, and other coolants.</a:t>
            </a:r>
            <a:endParaRPr lang="en-US" sz="3200"/>
          </a:p>
          <a:p>
            <a:r>
              <a:rPr lang="en-US" sz="3200"/>
              <a:t>7. Follow the 5 R’s: Reuse, Reduce, Recycle, Repair, and Refuse.    </a:t>
            </a:r>
            <a:endParaRPr lang="en-US" sz="3200"/>
          </a:p>
          <a:p>
            <a:r>
              <a:rPr lang="en-US" sz="3200"/>
              <a:t>8. Opt for public transport  </a:t>
            </a:r>
            <a:endParaRPr lang="en-US" sz="3200"/>
          </a:p>
          <a:p>
            <a:r>
              <a:rPr lang="en-US" sz="3200"/>
              <a:t>9. Switch to renewable energy such as solar and wind energy         </a:t>
            </a:r>
            <a:endParaRPr lang="en-US" sz="3200"/>
          </a:p>
          <a:p>
            <a:r>
              <a:rPr lang="en-US" sz="3200"/>
              <a:t>10. Get your kitchen chimneys clean regularly</a:t>
            </a:r>
            <a:endParaRPr lang="en-US" sz="3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b="1"/>
              <a:t>ITS BEEN A PLEASURE  .THANK YOU    </a:t>
            </a:r>
            <a:endParaRPr lang="en-US" b="1"/>
          </a:p>
        </p:txBody>
      </p:sp>
      <p:sp>
        <p:nvSpPr>
          <p:cNvPr id="3" name="Subtitle 2"/>
          <p:cNvSpPr>
            <a:spLocks noGrp="1"/>
          </p:cNvSpPr>
          <p:nvPr>
            <p:ph type="subTitle" idx="1"/>
          </p:nvPr>
        </p:nvSpPr>
        <p:spPr>
          <a:xfrm flipH="1" flipV="1">
            <a:off x="20002500" y="4668520"/>
            <a:ext cx="1873250" cy="685800"/>
          </a:xfrm>
        </p:spPr>
        <p:txBody>
          <a:bodyPr/>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12954000" y="449263"/>
            <a:ext cx="9144000" cy="2387600"/>
          </a:xfrm>
        </p:spPr>
        <p:txBody>
          <a:bodyPr/>
          <a:p>
            <a:endParaRPr lang="en-US"/>
          </a:p>
        </p:txBody>
      </p:sp>
      <p:sp>
        <p:nvSpPr>
          <p:cNvPr id="3" name="Subtitle 2"/>
          <p:cNvSpPr>
            <a:spLocks noGrp="1"/>
          </p:cNvSpPr>
          <p:nvPr>
            <p:ph type="subTitle" idx="1"/>
          </p:nvPr>
        </p:nvSpPr>
        <p:spPr>
          <a:xfrm>
            <a:off x="533400" y="262255"/>
            <a:ext cx="11137265" cy="6189345"/>
          </a:xfrm>
        </p:spPr>
        <p:txBody>
          <a:bodyPr/>
          <a:p>
            <a:r>
              <a:rPr lang="en-US" sz="1000">
                <a:sym typeface="+mn-ea"/>
              </a:rPr>
              <a:t>This section represents the</a:t>
            </a:r>
            <a:endParaRPr lang="en-US" sz="1000">
              <a:sym typeface="+mn-ea"/>
            </a:endParaRPr>
          </a:p>
          <a:p>
            <a:r>
              <a:rPr lang="en-US" sz="1000">
                <a:sym typeface="+mn-ea"/>
              </a:rPr>
              <a:t>This section represents the machine learning algorithm used for the air quality prediction model.</a:t>
            </a:r>
            <a:endParaRPr lang="en-US" sz="1000"/>
          </a:p>
          <a:p>
            <a:r>
              <a:rPr lang="en-US" sz="1000">
                <a:sym typeface="+mn-ea"/>
              </a:rPr>
              <a:t>It could be regression techniques like Linear Regression (LR), Decision Tree Regressor (DTR), Random Forest (RF), or classification techniques like Logistic Regression (LR), Decision Tree (DT), Random Forest (RF), .</a:t>
            </a:r>
            <a:endParaRPr lang="en-US" sz="1000"/>
          </a:p>
          <a:p>
            <a:r>
              <a:rPr lang="en-US" sz="1000">
                <a:sym typeface="+mn-ea"/>
              </a:rPr>
              <a:t>Different algorithms are employed to achieve the best prediction accuracy for AQI scores and classification.</a:t>
            </a:r>
            <a:endParaRPr lang="en-US" sz="1000"/>
          </a:p>
          <a:p>
            <a:r>
              <a:rPr lang="en-US" sz="1400" b="1">
                <a:sym typeface="+mn-ea"/>
              </a:rPr>
              <a:t>Feature Extraction:</a:t>
            </a:r>
            <a:endParaRPr lang="en-US" sz="1000" b="1"/>
          </a:p>
          <a:p>
            <a:endParaRPr lang="en-US" sz="1000"/>
          </a:p>
          <a:p>
            <a:r>
              <a:rPr lang="en-US" sz="1000">
                <a:sym typeface="+mn-ea"/>
              </a:rPr>
              <a:t>Feature extraction is the process of selecting and transforming relevant features from the input data.</a:t>
            </a:r>
            <a:endParaRPr lang="en-US" sz="1000"/>
          </a:p>
          <a:p>
            <a:r>
              <a:rPr lang="en-US" sz="1000">
                <a:sym typeface="+mn-ea"/>
              </a:rPr>
              <a:t>It helps in identifying the most significant factors affecting air quality and capturing their impact on the prediction models.</a:t>
            </a:r>
            <a:endParaRPr lang="en-US" sz="1000"/>
          </a:p>
          <a:p>
            <a:r>
              <a:rPr lang="en-US" sz="1000">
                <a:sym typeface="+mn-ea"/>
              </a:rPr>
              <a:t>Feature extraction techniques like Principal Component Analysis (PCA) or domain-specific knowledge can be used.</a:t>
            </a:r>
            <a:endParaRPr lang="en-US" sz="1000"/>
          </a:p>
          <a:p>
            <a:r>
              <a:rPr lang="en-US" sz="1400" b="1">
                <a:sym typeface="+mn-ea"/>
              </a:rPr>
              <a:t>Data Preprocessing:</a:t>
            </a:r>
            <a:endParaRPr lang="en-US" sz="1400" b="1"/>
          </a:p>
          <a:p>
            <a:endParaRPr lang="en-US" sz="1000"/>
          </a:p>
          <a:p>
            <a:r>
              <a:rPr lang="en-US" sz="1000">
                <a:sym typeface="+mn-ea"/>
              </a:rPr>
              <a:t>Data preprocessing involves cleaning, transforming, and normalizing the input data to ensure its suitability for model training.</a:t>
            </a:r>
            <a:endParaRPr lang="en-US" sz="1000"/>
          </a:p>
          <a:p>
            <a:r>
              <a:rPr lang="en-US" sz="1000">
                <a:sym typeface="+mn-ea"/>
              </a:rPr>
              <a:t>It includes tasks like handling missing values, removing outliers, scaling features, and encoding categorical variables.</a:t>
            </a:r>
            <a:endParaRPr lang="en-US" sz="1000"/>
          </a:p>
          <a:p>
            <a:r>
              <a:rPr lang="en-US" sz="1000">
                <a:sym typeface="+mn-ea"/>
              </a:rPr>
              <a:t>Proper data preprocessing enhances the performance and robustness of the prediction models.</a:t>
            </a:r>
            <a:endParaRPr lang="en-US" sz="1000"/>
          </a:p>
          <a:p>
            <a:r>
              <a:rPr lang="en-US" sz="1400" b="1">
                <a:sym typeface="+mn-ea"/>
              </a:rPr>
              <a:t>Model Training:</a:t>
            </a:r>
            <a:endParaRPr lang="en-US" sz="1400" b="1"/>
          </a:p>
          <a:p>
            <a:endParaRPr lang="en-US" sz="1000"/>
          </a:p>
          <a:p>
            <a:r>
              <a:rPr lang="en-US" sz="1000">
                <a:sym typeface="+mn-ea"/>
              </a:rPr>
              <a:t>This component represents the process of training the regression and classification models using the prepared data.</a:t>
            </a:r>
            <a:endParaRPr lang="en-US" sz="1000"/>
          </a:p>
          <a:p>
            <a:r>
              <a:rPr lang="en-US" sz="1000">
                <a:sym typeface="+mn-ea"/>
              </a:rPr>
              <a:t>Model training involves splitting the dataset into training and validation sets, applying the chosen machine learning algorithms, and optimizing model parameters.</a:t>
            </a:r>
            <a:endParaRPr lang="en-US" sz="1000"/>
          </a:p>
          <a:p>
            <a:r>
              <a:rPr lang="en-US" sz="1000">
                <a:sym typeface="+mn-ea"/>
              </a:rPr>
              <a:t>The trained models capture the relationships between the input features and the target variables (AQI scores and classification labels).</a:t>
            </a:r>
            <a:endParaRPr lang="en-US" sz="1000"/>
          </a:p>
          <a:p>
            <a:r>
              <a:rPr lang="en-US" sz="1400" b="1">
                <a:sym typeface="+mn-ea"/>
              </a:rPr>
              <a:t>Performance Evaluation Metrics:</a:t>
            </a:r>
            <a:endParaRPr lang="en-US" sz="1400" b="1"/>
          </a:p>
          <a:p>
            <a:endParaRPr lang="en-US" sz="1000"/>
          </a:p>
          <a:p>
            <a:r>
              <a:rPr lang="en-US" sz="1000">
                <a:sym typeface="+mn-ea"/>
              </a:rPr>
              <a:t>Performance evaluation metrics assess the accuracy and effectiveness of the prediction models.</a:t>
            </a:r>
            <a:endParaRPr lang="en-US" sz="1000"/>
          </a:p>
          <a:p>
            <a:r>
              <a:rPr lang="en-US" sz="1000">
                <a:sym typeface="+mn-ea"/>
              </a:rPr>
              <a:t>Common metrics include Mean Squared Error (MSE), Root Mean Squared Error (RMSE), Mean Absolute Error (MAE), and Kappa Score.</a:t>
            </a:r>
            <a:endParaRPr lang="en-US" sz="1000"/>
          </a:p>
          <a:p>
            <a:endParaRPr lang="en-US" sz="1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20764500" y="-1988502"/>
            <a:ext cx="9144000" cy="2387600"/>
          </a:xfrm>
        </p:spPr>
        <p:txBody>
          <a:bodyPr/>
          <a:p>
            <a:endParaRPr lang="en-US"/>
          </a:p>
        </p:txBody>
      </p:sp>
      <p:sp>
        <p:nvSpPr>
          <p:cNvPr id="3" name="Subtitle 2"/>
          <p:cNvSpPr>
            <a:spLocks noGrp="1"/>
          </p:cNvSpPr>
          <p:nvPr>
            <p:ph type="subTitle" idx="1"/>
          </p:nvPr>
        </p:nvSpPr>
        <p:spPr>
          <a:xfrm>
            <a:off x="1524000" y="399098"/>
            <a:ext cx="9144000" cy="1655762"/>
          </a:xfrm>
        </p:spPr>
        <p:txBody>
          <a:bodyPr/>
          <a:p>
            <a:r>
              <a:rPr lang="en-US" sz="1400" b="1">
                <a:sym typeface="+mn-ea"/>
              </a:rPr>
              <a:t>Regression Model and Classification Model:</a:t>
            </a:r>
            <a:endParaRPr lang="en-US" sz="1400" b="1"/>
          </a:p>
          <a:p>
            <a:endParaRPr lang="en-US" sz="900"/>
          </a:p>
          <a:p>
            <a:r>
              <a:rPr lang="en-US" sz="900">
                <a:sym typeface="+mn-ea"/>
              </a:rPr>
              <a:t>This section represents the regression model and classification model used for air quality prediction.</a:t>
            </a:r>
            <a:endParaRPr lang="en-US" sz="900"/>
          </a:p>
          <a:p>
            <a:r>
              <a:rPr lang="en-US" sz="900">
                <a:sym typeface="+mn-ea"/>
              </a:rPr>
              <a:t>The regression model predicts the AQI score based on the input features, while the classification model classifies the air quality based on predefined categories.</a:t>
            </a:r>
            <a:endParaRPr lang="en-US" sz="900"/>
          </a:p>
          <a:p>
            <a:r>
              <a:rPr lang="en-US" sz="900">
                <a:sym typeface="+mn-ea"/>
              </a:rPr>
              <a:t>Different algorithms and techniques are employed for regression and classification tasks.</a:t>
            </a:r>
            <a:endParaRPr lang="en-US" sz="900"/>
          </a:p>
          <a:p>
            <a:r>
              <a:rPr lang="en-US" sz="1400" b="1">
                <a:sym typeface="+mn-ea"/>
              </a:rPr>
              <a:t>Merging and Prediction:</a:t>
            </a:r>
            <a:endParaRPr lang="en-US" sz="1400" b="1"/>
          </a:p>
          <a:p>
            <a:endParaRPr lang="en-US" sz="900"/>
          </a:p>
          <a:p>
            <a:r>
              <a:rPr lang="en-US" sz="900">
                <a:sym typeface="+mn-ea"/>
              </a:rPr>
              <a:t>This component involves merging the outputs of the regression and classification models to generate the final air quality prediction.</a:t>
            </a:r>
            <a:endParaRPr lang="en-US" sz="900"/>
          </a:p>
          <a:p>
            <a:r>
              <a:rPr lang="en-US" sz="900">
                <a:sym typeface="+mn-ea"/>
              </a:rPr>
              <a:t>The models' predictions are combined based on certain rules or thresholds to provide a comprehensive assessment of air quality.</a:t>
            </a:r>
            <a:endParaRPr lang="en-US" sz="900"/>
          </a:p>
          <a:p>
            <a:r>
              <a:rPr lang="en-US" sz="1400" b="1">
                <a:sym typeface="+mn-ea"/>
              </a:rPr>
              <a:t>Performance Evaluation:</a:t>
            </a:r>
            <a:endParaRPr lang="en-US" sz="1400" b="1"/>
          </a:p>
          <a:p>
            <a:endParaRPr lang="en-US" sz="900"/>
          </a:p>
          <a:p>
            <a:r>
              <a:rPr lang="en-US" sz="900">
                <a:sym typeface="+mn-ea"/>
              </a:rPr>
              <a:t>Performance evaluation assesses the accuracy of the prediction models and the overall system.</a:t>
            </a:r>
            <a:endParaRPr lang="en-US" sz="900"/>
          </a:p>
          <a:p>
            <a:r>
              <a:rPr lang="en-US" sz="900">
                <a:sym typeface="+mn-ea"/>
              </a:rPr>
              <a:t>It includes evaluating the model's performance on unseen data, calculating error rates using the chosen evaluation metrics, and comparing the results with predefined thresholds or benchmarks.</a:t>
            </a:r>
            <a:endParaRPr lang="en-US" sz="900"/>
          </a:p>
          <a:p>
            <a:r>
              <a:rPr lang="en-US" sz="900">
                <a:sym typeface="+mn-ea"/>
              </a:rPr>
              <a:t>Performance evaluation helps in identifying the strengths and weaknesses of the prediction models.</a:t>
            </a:r>
            <a:endParaRPr lang="en-US" sz="900"/>
          </a:p>
          <a:p>
            <a:r>
              <a:rPr lang="en-US" sz="1400" b="1">
                <a:sym typeface="+mn-ea"/>
              </a:rPr>
              <a:t>Error Analysis:</a:t>
            </a:r>
            <a:endParaRPr lang="en-US" sz="1400" b="1"/>
          </a:p>
          <a:p>
            <a:endParaRPr lang="en-US" sz="900"/>
          </a:p>
          <a:p>
            <a:r>
              <a:rPr lang="en-US" sz="900">
                <a:sym typeface="+mn-ea"/>
              </a:rPr>
              <a:t>Error analysis investigates the discrepancies between the predicted and actual values.</a:t>
            </a:r>
            <a:endParaRPr lang="en-US" sz="900"/>
          </a:p>
          <a:p>
            <a:r>
              <a:rPr lang="en-US" sz="900">
                <a:sym typeface="+mn-ea"/>
              </a:rPr>
              <a:t>It helps in identifying patterns, specific areas of improvement, and potential causes of prediction errors.</a:t>
            </a:r>
            <a:endParaRPr lang="en-US" sz="900"/>
          </a:p>
          <a:p>
            <a:r>
              <a:rPr lang="en-US" sz="900">
                <a:sym typeface="+mn-ea"/>
              </a:rPr>
              <a:t>Error analysis guides the refinement and enhancement of the air quality prediction system.</a:t>
            </a:r>
            <a:endParaRPr lang="en-US" sz="900"/>
          </a:p>
          <a:p>
            <a:r>
              <a:rPr lang="en-US" sz="1400" b="1">
                <a:sym typeface="+mn-ea"/>
              </a:rPr>
              <a:t>AQI Prediction and Classification:</a:t>
            </a:r>
            <a:endParaRPr lang="en-US" sz="1400" b="1"/>
          </a:p>
          <a:p>
            <a:endParaRPr lang="en-US" sz="900"/>
          </a:p>
          <a:p>
            <a:r>
              <a:rPr lang="en-US" sz="900">
                <a:sym typeface="+mn-ea"/>
              </a:rPr>
              <a:t>This section represents the final output of the air quality prediction system, which includes the predicted AQI score and the classification of air quality.</a:t>
            </a:r>
            <a:endParaRPr lang="en-US" sz="900"/>
          </a:p>
          <a:p>
            <a:r>
              <a:rPr lang="en-US" sz="900">
                <a:sym typeface="+mn-ea"/>
              </a:rPr>
              <a:t>The prediction and classification results provide information about the current air quality status and its potential impacts on health.</a:t>
            </a:r>
            <a:endParaRPr lang="en-US" sz="900"/>
          </a:p>
          <a:p>
            <a:endParaRPr lang="en-US" sz="14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20447000" y="1960563"/>
            <a:ext cx="9144000" cy="2387600"/>
          </a:xfrm>
        </p:spPr>
        <p:txBody>
          <a:bodyPr/>
          <a:p>
            <a:endParaRPr lang="en-US"/>
          </a:p>
        </p:txBody>
      </p:sp>
      <p:sp>
        <p:nvSpPr>
          <p:cNvPr id="3" name="Subtitle 2"/>
          <p:cNvSpPr>
            <a:spLocks noGrp="1"/>
          </p:cNvSpPr>
          <p:nvPr>
            <p:ph type="subTitle" idx="1"/>
          </p:nvPr>
        </p:nvSpPr>
        <p:spPr>
          <a:xfrm>
            <a:off x="1389380" y="305118"/>
            <a:ext cx="9144000" cy="1655762"/>
          </a:xfrm>
        </p:spPr>
        <p:txBody>
          <a:bodyPr/>
          <a:p>
            <a:endParaRPr lang="en-US"/>
          </a:p>
          <a:p>
            <a:r>
              <a:rPr lang="en-US" sz="1400">
                <a:sym typeface="+mn-ea"/>
              </a:rPr>
              <a:t>This component visually displays the predicted AQI score and the classification of air quality.</a:t>
            </a:r>
            <a:endParaRPr lang="en-US" sz="1400"/>
          </a:p>
          <a:p>
            <a:r>
              <a:rPr lang="en-US" sz="1400">
                <a:sym typeface="+mn-ea"/>
              </a:rPr>
              <a:t>It can use color-coded indicators, textual labels, or graphical representations to convey the air quality information effectively.</a:t>
            </a:r>
            <a:endParaRPr lang="en-US" sz="1400"/>
          </a:p>
          <a:p>
            <a:r>
              <a:rPr lang="en-US" sz="1400" b="1">
                <a:sym typeface="+mn-ea"/>
              </a:rPr>
              <a:t>Audio Controls:</a:t>
            </a:r>
            <a:endParaRPr lang="en-US" sz="1400" b="1"/>
          </a:p>
          <a:p>
            <a:endParaRPr lang="en-US" sz="1400"/>
          </a:p>
          <a:p>
            <a:r>
              <a:rPr lang="en-US" sz="1400">
                <a:sym typeface="+mn-ea"/>
              </a:rPr>
              <a:t>Audio controls enable the user to control the playback of audio associated with the air quality prediction system.</a:t>
            </a:r>
            <a:endParaRPr lang="en-US" sz="1400"/>
          </a:p>
          <a:p>
            <a:r>
              <a:rPr lang="en-US" sz="1400">
                <a:sym typeface="+mn-ea"/>
              </a:rPr>
              <a:t>It includes buttons to play or pause the audio, providing an interactive and engaging user experience.</a:t>
            </a:r>
            <a:endParaRPr lang="en-US" sz="1400"/>
          </a:p>
          <a:p>
            <a:r>
              <a:rPr lang="en-US" sz="1400" b="1">
                <a:sym typeface="+mn-ea"/>
              </a:rPr>
              <a:t>Deployment in Flask Server:</a:t>
            </a:r>
            <a:endParaRPr lang="en-US" sz="1400" b="1"/>
          </a:p>
          <a:p>
            <a:endParaRPr lang="en-US" sz="1400"/>
          </a:p>
          <a:p>
            <a:r>
              <a:rPr lang="en-US" sz="1400">
                <a:sym typeface="+mn-ea"/>
              </a:rPr>
              <a:t>This section represents the deployment of the air quality prediction system using Flask, a Python web framework.</a:t>
            </a:r>
            <a:endParaRPr lang="en-US" sz="1400"/>
          </a:p>
          <a:p>
            <a:r>
              <a:rPr lang="en-US" sz="1400">
                <a:sym typeface="+mn-ea"/>
              </a:rPr>
              <a:t>The system is deployed as a web application accessible through a Flask server.</a:t>
            </a:r>
            <a:endParaRPr lang="en-US" sz="1400"/>
          </a:p>
          <a:p>
            <a:r>
              <a:rPr lang="en-US" sz="1400">
                <a:sym typeface="+mn-ea"/>
              </a:rPr>
              <a:t>Flask allows hosting the prediction system on a local or remote server, making it accessible to users through a web browser.</a:t>
            </a:r>
            <a:endParaRPr lang="en-US" sz="1400"/>
          </a:p>
          <a:p>
            <a:r>
              <a:rPr lang="en-US" sz="1400" b="1">
                <a:sym typeface="+mn-ea"/>
              </a:rPr>
              <a:t>Tools Used:</a:t>
            </a:r>
            <a:endParaRPr lang="en-US" sz="1400" b="1"/>
          </a:p>
          <a:p>
            <a:endParaRPr lang="en-US" sz="1400"/>
          </a:p>
          <a:p>
            <a:r>
              <a:rPr lang="en-US" sz="1400">
                <a:sym typeface="+mn-ea"/>
              </a:rPr>
              <a:t>The air quality prediction system is built using various tools like HTML, JavaScript, and CSS for frontend development.</a:t>
            </a:r>
            <a:endParaRPr lang="en-US" sz="1400"/>
          </a:p>
          <a:p>
            <a:r>
              <a:rPr lang="en-US" sz="1400">
                <a:sym typeface="+mn-ea"/>
              </a:rPr>
              <a:t>Flask is used as the backend framework to handle HTTP requests, data processing, and model inference.</a:t>
            </a:r>
            <a:endParaRPr lang="en-US" sz="1400"/>
          </a:p>
          <a:p>
            <a:r>
              <a:rPr lang="en-US" sz="1400">
                <a:sym typeface="+mn-ea"/>
              </a:rPr>
              <a:t>Machine learning libraries such as scikit-learn or TensorFlow are utilized for implementing the prediction models and evaluation metrics.</a:t>
            </a:r>
            <a:endParaRPr lang="en-US" sz="1400"/>
          </a:p>
          <a:p>
            <a:endParaRPr lang="en-US" sz="1400"/>
          </a:p>
          <a:p>
            <a:endParaRPr lang="en-US" sz="1400"/>
          </a:p>
          <a:p>
            <a:endParaRPr lang="en-US"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6146" name="矩形 4"/>
          <p:cNvSpPr/>
          <p:nvPr/>
        </p:nvSpPr>
        <p:spPr>
          <a:xfrm>
            <a:off x="1209675" y="-1447800"/>
            <a:ext cx="955675" cy="1279525"/>
          </a:xfrm>
          <a:prstGeom prst="rect">
            <a:avLst/>
          </a:prstGeom>
          <a:solidFill>
            <a:srgbClr val="DA1D27"/>
          </a:solidFill>
          <a:ln w="12700">
            <a:noFill/>
          </a:ln>
        </p:spPr>
        <p:txBody>
          <a:bodyPr anchor="ctr" anchorCtr="0"/>
          <a:p>
            <a:pPr algn="ctr"/>
            <a:endParaRPr lang="zh-CN" altLang="zh-CN">
              <a:solidFill>
                <a:srgbClr val="FFFFFF"/>
              </a:solidFill>
              <a:latin typeface="SimSun" panose="02010600030101010101" pitchFamily="2" charset="-122"/>
              <a:ea typeface="SimSun" panose="02010600030101010101" pitchFamily="2" charset="-122"/>
              <a:sym typeface="SimSun" panose="02010600030101010101" pitchFamily="2" charset="-122"/>
            </a:endParaRPr>
          </a:p>
        </p:txBody>
      </p:sp>
      <p:sp>
        <p:nvSpPr>
          <p:cNvPr id="6147" name="任意多边形 24"/>
          <p:cNvSpPr/>
          <p:nvPr/>
        </p:nvSpPr>
        <p:spPr>
          <a:xfrm>
            <a:off x="-403225" y="1443990"/>
            <a:ext cx="4695825" cy="2879725"/>
          </a:xfrm>
          <a:custGeom>
            <a:avLst/>
            <a:gdLst/>
            <a:ahLst/>
            <a:cxnLst>
              <a:cxn ang="0">
                <a:pos x="1629087" y="0"/>
              </a:cxn>
              <a:cxn ang="0">
                <a:pos x="2316060" y="0"/>
              </a:cxn>
              <a:cxn ang="0">
                <a:pos x="4009292" y="0"/>
              </a:cxn>
              <a:cxn ang="0">
                <a:pos x="4696265" y="0"/>
              </a:cxn>
              <a:cxn ang="0">
                <a:pos x="3067179" y="2878754"/>
              </a:cxn>
              <a:cxn ang="0">
                <a:pos x="2380206" y="2878754"/>
              </a:cxn>
              <a:cxn ang="0">
                <a:pos x="686973" y="2878754"/>
              </a:cxn>
              <a:cxn ang="0">
                <a:pos x="0" y="2878754"/>
              </a:cxn>
            </a:cxnLst>
            <a:pathLst>
              <a:path w="4696265" h="2878754">
                <a:moveTo>
                  <a:pt x="1629087" y="0"/>
                </a:moveTo>
                <a:lnTo>
                  <a:pt x="2316060" y="0"/>
                </a:lnTo>
                <a:lnTo>
                  <a:pt x="4009292" y="0"/>
                </a:lnTo>
                <a:lnTo>
                  <a:pt x="4696265" y="0"/>
                </a:lnTo>
                <a:lnTo>
                  <a:pt x="3067179" y="2878754"/>
                </a:lnTo>
                <a:lnTo>
                  <a:pt x="2380206" y="2878754"/>
                </a:lnTo>
                <a:lnTo>
                  <a:pt x="686973" y="2878754"/>
                </a:lnTo>
                <a:lnTo>
                  <a:pt x="0" y="2878754"/>
                </a:lnTo>
                <a:close/>
              </a:path>
            </a:pathLst>
          </a:custGeom>
          <a:solidFill>
            <a:srgbClr val="FDFDFD">
              <a:alpha val="68999"/>
            </a:srgbClr>
          </a:solidFill>
          <a:ln w="12700">
            <a:noFill/>
          </a:ln>
        </p:spPr>
        <p:txBody>
          <a:bodyPr/>
          <a:p>
            <a:endParaRPr lang="en-US"/>
          </a:p>
        </p:txBody>
      </p:sp>
      <p:sp>
        <p:nvSpPr>
          <p:cNvPr id="6148" name="任意多边形 28"/>
          <p:cNvSpPr/>
          <p:nvPr/>
        </p:nvSpPr>
        <p:spPr>
          <a:xfrm>
            <a:off x="2465705" y="1165225"/>
            <a:ext cx="9860915" cy="3609975"/>
          </a:xfrm>
          <a:custGeom>
            <a:avLst/>
            <a:gdLst/>
            <a:ahLst/>
            <a:cxnLst>
              <a:cxn ang="0">
                <a:pos x="1629087" y="0"/>
              </a:cxn>
              <a:cxn ang="0">
                <a:pos x="2316060" y="0"/>
              </a:cxn>
              <a:cxn ang="0">
                <a:pos x="4009292" y="0"/>
              </a:cxn>
              <a:cxn ang="0">
                <a:pos x="4102655" y="0"/>
              </a:cxn>
              <a:cxn ang="0">
                <a:pos x="4696265" y="0"/>
              </a:cxn>
              <a:cxn ang="0">
                <a:pos x="4789628" y="0"/>
              </a:cxn>
              <a:cxn ang="0">
                <a:pos x="6060409" y="0"/>
              </a:cxn>
              <a:cxn ang="0">
                <a:pos x="6482860" y="0"/>
              </a:cxn>
              <a:cxn ang="0">
                <a:pos x="6747382" y="0"/>
              </a:cxn>
              <a:cxn ang="0">
                <a:pos x="7169833" y="0"/>
              </a:cxn>
              <a:cxn ang="0">
                <a:pos x="8440614" y="0"/>
              </a:cxn>
              <a:cxn ang="0">
                <a:pos x="9127587" y="0"/>
              </a:cxn>
              <a:cxn ang="0">
                <a:pos x="7498501" y="2878754"/>
              </a:cxn>
              <a:cxn ang="0">
                <a:pos x="6811528" y="2878754"/>
              </a:cxn>
              <a:cxn ang="0">
                <a:pos x="5540747" y="2878754"/>
              </a:cxn>
              <a:cxn ang="0">
                <a:pos x="5118295" y="2878754"/>
              </a:cxn>
              <a:cxn ang="0">
                <a:pos x="4853774" y="2878754"/>
              </a:cxn>
              <a:cxn ang="0">
                <a:pos x="4431322" y="2878754"/>
              </a:cxn>
              <a:cxn ang="0">
                <a:pos x="3160541" y="2878754"/>
              </a:cxn>
              <a:cxn ang="0">
                <a:pos x="3067179" y="2878754"/>
              </a:cxn>
              <a:cxn ang="0">
                <a:pos x="2473568" y="2878754"/>
              </a:cxn>
              <a:cxn ang="0">
                <a:pos x="2380206" y="2878754"/>
              </a:cxn>
              <a:cxn ang="0">
                <a:pos x="686974" y="2878754"/>
              </a:cxn>
              <a:cxn ang="0">
                <a:pos x="0" y="2878754"/>
              </a:cxn>
            </a:cxnLst>
            <a:pathLst>
              <a:path w="9127587" h="2878754">
                <a:moveTo>
                  <a:pt x="1629087" y="0"/>
                </a:moveTo>
                <a:lnTo>
                  <a:pt x="2316060" y="0"/>
                </a:lnTo>
                <a:lnTo>
                  <a:pt x="4009292" y="0"/>
                </a:lnTo>
                <a:lnTo>
                  <a:pt x="4102655" y="0"/>
                </a:lnTo>
                <a:lnTo>
                  <a:pt x="4696265" y="0"/>
                </a:lnTo>
                <a:lnTo>
                  <a:pt x="4789628" y="0"/>
                </a:lnTo>
                <a:lnTo>
                  <a:pt x="6060409" y="0"/>
                </a:lnTo>
                <a:lnTo>
                  <a:pt x="6482860" y="0"/>
                </a:lnTo>
                <a:lnTo>
                  <a:pt x="6747382" y="0"/>
                </a:lnTo>
                <a:lnTo>
                  <a:pt x="7169833" y="0"/>
                </a:lnTo>
                <a:lnTo>
                  <a:pt x="8440614" y="0"/>
                </a:lnTo>
                <a:lnTo>
                  <a:pt x="9127587" y="0"/>
                </a:lnTo>
                <a:lnTo>
                  <a:pt x="7498501" y="2878754"/>
                </a:lnTo>
                <a:lnTo>
                  <a:pt x="6811528" y="2878754"/>
                </a:lnTo>
                <a:lnTo>
                  <a:pt x="5540747" y="2878754"/>
                </a:lnTo>
                <a:lnTo>
                  <a:pt x="5118295" y="2878754"/>
                </a:lnTo>
                <a:lnTo>
                  <a:pt x="4853774" y="2878754"/>
                </a:lnTo>
                <a:lnTo>
                  <a:pt x="4431322" y="2878754"/>
                </a:lnTo>
                <a:lnTo>
                  <a:pt x="3160541" y="2878754"/>
                </a:lnTo>
                <a:lnTo>
                  <a:pt x="3067179" y="2878754"/>
                </a:lnTo>
                <a:lnTo>
                  <a:pt x="2473568" y="2878754"/>
                </a:lnTo>
                <a:lnTo>
                  <a:pt x="2380206" y="2878754"/>
                </a:lnTo>
                <a:lnTo>
                  <a:pt x="686974" y="2878754"/>
                </a:lnTo>
                <a:lnTo>
                  <a:pt x="0" y="2878754"/>
                </a:lnTo>
                <a:close/>
              </a:path>
            </a:pathLst>
          </a:custGeom>
          <a:solidFill>
            <a:srgbClr val="DA1D27">
              <a:alpha val="68999"/>
            </a:srgbClr>
          </a:solidFill>
          <a:ln w="12700">
            <a:noFill/>
          </a:ln>
        </p:spPr>
        <p:txBody>
          <a:bodyPr/>
          <a:p>
            <a:endParaRPr lang="en-US"/>
          </a:p>
        </p:txBody>
      </p:sp>
      <p:sp>
        <p:nvSpPr>
          <p:cNvPr id="6149" name="文本框 29"/>
          <p:cNvSpPr/>
          <p:nvPr/>
        </p:nvSpPr>
        <p:spPr>
          <a:xfrm>
            <a:off x="943610" y="1665923"/>
            <a:ext cx="1806575" cy="2216150"/>
          </a:xfrm>
          <a:prstGeom prst="rect">
            <a:avLst/>
          </a:prstGeom>
          <a:noFill/>
          <a:ln w="9525">
            <a:noFill/>
          </a:ln>
        </p:spPr>
        <p:txBody>
          <a:bodyPr wrap="none" anchor="t" anchorCtr="0">
            <a:spAutoFit/>
          </a:bodyPr>
          <a:p>
            <a:r>
              <a:rPr lang="en-US" altLang="x-none" sz="13800" dirty="0">
                <a:solidFill>
                  <a:srgbClr val="DA1D27"/>
                </a:solidFill>
                <a:latin typeface="Impact" panose="020B0806030902050204" pitchFamily="2" charset="0"/>
                <a:ea typeface="SimSun" panose="02010600030101010101" pitchFamily="2" charset="-122"/>
                <a:sym typeface="Impact" panose="020B0806030902050204" pitchFamily="2" charset="0"/>
              </a:rPr>
              <a:t>01</a:t>
            </a:r>
            <a:endParaRPr lang="zh-CN" altLang="en-US" sz="13800" dirty="0">
              <a:solidFill>
                <a:srgbClr val="DA1D27"/>
              </a:solidFill>
              <a:latin typeface="Impact" panose="020B0806030902050204" pitchFamily="2" charset="0"/>
              <a:ea typeface="SimSun" panose="02010600030101010101" pitchFamily="2" charset="-122"/>
              <a:sym typeface="Impact" panose="020B0806030902050204" pitchFamily="2" charset="0"/>
            </a:endParaRPr>
          </a:p>
        </p:txBody>
      </p:sp>
      <p:sp>
        <p:nvSpPr>
          <p:cNvPr id="6150" name="直接连接符 31"/>
          <p:cNvSpPr/>
          <p:nvPr/>
        </p:nvSpPr>
        <p:spPr>
          <a:xfrm rot="5400000">
            <a:off x="7500938" y="1462088"/>
            <a:ext cx="0" cy="3600450"/>
          </a:xfrm>
          <a:prstGeom prst="line">
            <a:avLst/>
          </a:prstGeom>
          <a:ln w="12700" cap="flat" cmpd="sng">
            <a:solidFill>
              <a:srgbClr val="FEFEFE"/>
            </a:solidFill>
            <a:prstDash val="solid"/>
            <a:bevel/>
            <a:headEnd type="none" w="med" len="med"/>
            <a:tailEnd type="none" w="med" len="med"/>
          </a:ln>
        </p:spPr>
      </p:sp>
      <p:sp>
        <p:nvSpPr>
          <p:cNvPr id="6151" name="文本框 24"/>
          <p:cNvSpPr/>
          <p:nvPr/>
        </p:nvSpPr>
        <p:spPr>
          <a:xfrm>
            <a:off x="5148263" y="1250950"/>
            <a:ext cx="4231005" cy="583565"/>
          </a:xfrm>
          <a:prstGeom prst="rect">
            <a:avLst/>
          </a:prstGeom>
          <a:noFill/>
          <a:ln w="9525">
            <a:noFill/>
          </a:ln>
        </p:spPr>
        <p:txBody>
          <a:bodyPr wrap="none" anchor="t" anchorCtr="0">
            <a:spAutoFit/>
          </a:bodyPr>
          <a:p>
            <a:r>
              <a:rPr lang="en-US" altLang="x-none" sz="3200" b="1" dirty="0">
                <a:solidFill>
                  <a:srgbClr val="000000"/>
                </a:solidFill>
                <a:latin typeface="Calibri" panose="020F0502020204030204" charset="0"/>
                <a:ea typeface="SimSun" panose="02010600030101010101" pitchFamily="2" charset="-122"/>
                <a:sym typeface="Calibri" panose="020F0502020204030204" charset="0"/>
              </a:rPr>
              <a:t>  QUESTION STATEMENT</a:t>
            </a:r>
            <a:endParaRPr lang="en-US" altLang="x-none" sz="2800" b="1" dirty="0">
              <a:solidFill>
                <a:srgbClr val="FDFDFD"/>
              </a:solidFill>
              <a:latin typeface="方正姚体" pitchFamily="2" charset="-122"/>
              <a:ea typeface="SimSun" panose="02010600030101010101" pitchFamily="2" charset="-122"/>
              <a:sym typeface="方正姚体" pitchFamily="2" charset="-122"/>
            </a:endParaRPr>
          </a:p>
        </p:txBody>
      </p:sp>
      <p:sp>
        <p:nvSpPr>
          <p:cNvPr id="6152" name="文本框 25"/>
          <p:cNvSpPr/>
          <p:nvPr/>
        </p:nvSpPr>
        <p:spPr>
          <a:xfrm>
            <a:off x="3813175" y="1531620"/>
            <a:ext cx="6976110" cy="3046095"/>
          </a:xfrm>
          <a:prstGeom prst="rect">
            <a:avLst/>
          </a:prstGeom>
          <a:noFill/>
          <a:ln w="9525">
            <a:noFill/>
          </a:ln>
        </p:spPr>
        <p:txBody>
          <a:bodyPr wrap="square" anchor="t" anchorCtr="0">
            <a:spAutoFit/>
          </a:bodyPr>
          <a:p>
            <a:r>
              <a:rPr lang="en-US" altLang="x-none" sz="3200" b="1" dirty="0">
                <a:solidFill>
                  <a:schemeClr val="bg1"/>
                </a:solidFill>
                <a:latin typeface="华文宋体" pitchFamily="2" charset="-122"/>
                <a:ea typeface="华文宋体" pitchFamily="2" charset="-122"/>
                <a:sym typeface="华文宋体" pitchFamily="2" charset="-122"/>
              </a:rPr>
              <a:t>          </a:t>
            </a:r>
            <a:endParaRPr lang="zh-CN" altLang="en-US" sz="3200" b="1" dirty="0">
              <a:solidFill>
                <a:schemeClr val="bg1"/>
              </a:solidFill>
              <a:latin typeface="华文宋体" pitchFamily="2" charset="-122"/>
              <a:ea typeface="华文宋体" pitchFamily="2" charset="-122"/>
              <a:sym typeface="华文宋体" pitchFamily="2" charset="-122"/>
            </a:endParaRPr>
          </a:p>
          <a:p>
            <a:r>
              <a:rPr lang="en-US" altLang="x-none" sz="2000" dirty="0">
                <a:solidFill>
                  <a:srgbClr val="FDFDFD"/>
                </a:solidFill>
                <a:latin typeface="方正姚体" pitchFamily="2" charset="-122"/>
                <a:ea typeface="方正姚体" pitchFamily="2" charset="-122"/>
                <a:sym typeface="方正姚体" pitchFamily="2" charset="-122"/>
              </a:rPr>
              <a:t>Air quality for a human being and all the living species is a vital part of life. Variation of</a:t>
            </a:r>
            <a:endParaRPr lang="en-US" altLang="x-none" sz="2000" dirty="0">
              <a:solidFill>
                <a:srgbClr val="FDFDFD"/>
              </a:solidFill>
              <a:latin typeface="方正姚体" pitchFamily="2" charset="-122"/>
              <a:ea typeface="方正姚体" pitchFamily="2" charset="-122"/>
              <a:sym typeface="方正姚体" pitchFamily="2" charset="-122"/>
            </a:endParaRPr>
          </a:p>
          <a:p>
            <a:r>
              <a:rPr lang="en-US" altLang="x-none" sz="2000" dirty="0">
                <a:solidFill>
                  <a:srgbClr val="FDFDFD"/>
                </a:solidFill>
                <a:latin typeface="方正姚体" pitchFamily="2" charset="-122"/>
                <a:ea typeface="方正姚体" pitchFamily="2" charset="-122"/>
                <a:sym typeface="方正姚体" pitchFamily="2" charset="-122"/>
              </a:rPr>
              <a:t>air quality creates a high impact on human life; continuous monitoring and evaluation and investigation of AIR quality are critical. Based on that, we are supposed to take and</a:t>
            </a:r>
            <a:endParaRPr lang="en-US" altLang="x-none" sz="2000" dirty="0">
              <a:solidFill>
                <a:srgbClr val="FDFDFD"/>
              </a:solidFill>
              <a:latin typeface="方正姚体" pitchFamily="2" charset="-122"/>
              <a:ea typeface="方正姚体" pitchFamily="2" charset="-122"/>
              <a:sym typeface="方正姚体" pitchFamily="2" charset="-122"/>
            </a:endParaRPr>
          </a:p>
          <a:p>
            <a:r>
              <a:rPr lang="en-US" altLang="x-none" sz="2000" dirty="0">
                <a:solidFill>
                  <a:srgbClr val="FDFDFD"/>
                </a:solidFill>
                <a:latin typeface="方正姚体" pitchFamily="2" charset="-122"/>
                <a:ea typeface="方正姚体" pitchFamily="2" charset="-122"/>
                <a:sym typeface="方正姚体" pitchFamily="2" charset="-122"/>
              </a:rPr>
              <a:t>action and control all the activities in every sense. To achieve this purpose</a:t>
            </a:r>
            <a:endParaRPr lang="en-US" altLang="x-none" sz="2000" dirty="0">
              <a:solidFill>
                <a:srgbClr val="FDFDFD"/>
              </a:solidFill>
              <a:latin typeface="方正姚体" pitchFamily="2" charset="-122"/>
              <a:ea typeface="方正姚体" pitchFamily="2" charset="-122"/>
              <a:sym typeface="方正姚体"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矩形 49"/>
          <p:cNvSpPr/>
          <p:nvPr/>
        </p:nvSpPr>
        <p:spPr>
          <a:xfrm>
            <a:off x="-12700" y="0"/>
            <a:ext cx="12204700" cy="4445000"/>
          </a:xfrm>
          <a:prstGeom prst="rect">
            <a:avLst/>
          </a:prstGeom>
          <a:blipFill rotWithShape="1">
            <a:blip r:embed="rId1"/>
            <a:stretch>
              <a:fillRect/>
            </a:stretch>
          </a:blipFill>
          <a:ln w="12700">
            <a:noFill/>
          </a:ln>
        </p:spPr>
        <p:txBody>
          <a:bodyPr anchor="ctr" anchorCtr="0"/>
          <a:p>
            <a:pPr algn="ctr"/>
            <a:endParaRPr lang="zh-CN" altLang="zh-CN">
              <a:solidFill>
                <a:srgbClr val="FFFFFF"/>
              </a:solidFill>
              <a:latin typeface="SimSun" panose="02010600030101010101" pitchFamily="2" charset="-122"/>
              <a:ea typeface="SimSun" panose="02010600030101010101" pitchFamily="2" charset="-122"/>
              <a:sym typeface="SimSun" panose="02010600030101010101" pitchFamily="2" charset="-122"/>
            </a:endParaRPr>
          </a:p>
        </p:txBody>
      </p:sp>
      <p:sp>
        <p:nvSpPr>
          <p:cNvPr id="7170" name="矩形 2"/>
          <p:cNvSpPr/>
          <p:nvPr/>
        </p:nvSpPr>
        <p:spPr>
          <a:xfrm>
            <a:off x="1209675" y="-1447800"/>
            <a:ext cx="955675" cy="1279525"/>
          </a:xfrm>
          <a:prstGeom prst="rect">
            <a:avLst/>
          </a:prstGeom>
          <a:solidFill>
            <a:srgbClr val="DA1D27"/>
          </a:solidFill>
          <a:ln w="12700">
            <a:noFill/>
          </a:ln>
        </p:spPr>
        <p:txBody>
          <a:bodyPr anchor="ctr" anchorCtr="0"/>
          <a:p>
            <a:pPr algn="ctr"/>
            <a:endParaRPr lang="zh-CN" altLang="zh-CN">
              <a:solidFill>
                <a:srgbClr val="FFFFFF"/>
              </a:solidFill>
              <a:latin typeface="SimSun" panose="02010600030101010101" pitchFamily="2" charset="-122"/>
              <a:ea typeface="SimSun" panose="02010600030101010101" pitchFamily="2" charset="-122"/>
              <a:sym typeface="SimSun" panose="02010600030101010101" pitchFamily="2" charset="-122"/>
            </a:endParaRPr>
          </a:p>
        </p:txBody>
      </p:sp>
      <p:sp>
        <p:nvSpPr>
          <p:cNvPr id="7171" name="文本框 24"/>
          <p:cNvSpPr/>
          <p:nvPr/>
        </p:nvSpPr>
        <p:spPr>
          <a:xfrm flipH="1">
            <a:off x="1782128" y="347663"/>
            <a:ext cx="5785485" cy="460375"/>
          </a:xfrm>
          <a:prstGeom prst="rect">
            <a:avLst/>
          </a:prstGeom>
          <a:noFill/>
          <a:ln w="9525">
            <a:noFill/>
          </a:ln>
        </p:spPr>
        <p:txBody>
          <a:bodyPr wrap="none" anchor="t" anchorCtr="0">
            <a:spAutoFit/>
          </a:bodyPr>
          <a:p>
            <a:r>
              <a:rPr lang="en-US" altLang="x-none" sz="2400" b="1" dirty="0">
                <a:solidFill>
                  <a:srgbClr val="FDFDFD"/>
                </a:solidFill>
                <a:latin typeface="Microsoft YaHei" panose="020B0503020204020204" pitchFamily="2" charset="-122"/>
                <a:ea typeface="Microsoft YaHei" panose="020B0503020204020204" pitchFamily="2" charset="-122"/>
                <a:sym typeface="Microsoft YaHei" panose="020B0503020204020204" pitchFamily="2" charset="-122"/>
              </a:rPr>
              <a:t>INTERSHIP PROJECT ARCHITECTURE</a:t>
            </a:r>
            <a:endParaRPr lang="zh-CN" altLang="en-US" sz="2400" b="1" dirty="0">
              <a:solidFill>
                <a:srgbClr val="FDFDFD"/>
              </a:solidFill>
              <a:latin typeface="Microsoft YaHei" panose="020B0503020204020204" pitchFamily="2" charset="-122"/>
              <a:ea typeface="Microsoft YaHei" panose="020B0503020204020204" pitchFamily="2" charset="-122"/>
              <a:sym typeface="Microsoft YaHei" panose="020B0503020204020204" pitchFamily="2" charset="-122"/>
            </a:endParaRPr>
          </a:p>
        </p:txBody>
      </p:sp>
      <p:sp>
        <p:nvSpPr>
          <p:cNvPr id="7172" name="任意多边形 15"/>
          <p:cNvSpPr/>
          <p:nvPr/>
        </p:nvSpPr>
        <p:spPr>
          <a:xfrm>
            <a:off x="520700" y="188913"/>
            <a:ext cx="1009650" cy="619125"/>
          </a:xfrm>
          <a:custGeom>
            <a:avLst/>
            <a:gdLst/>
            <a:ahLst/>
            <a:cxnLst>
              <a:cxn ang="0">
                <a:pos x="1629087" y="0"/>
              </a:cxn>
              <a:cxn ang="0">
                <a:pos x="2316060" y="0"/>
              </a:cxn>
              <a:cxn ang="0">
                <a:pos x="4009292" y="0"/>
              </a:cxn>
              <a:cxn ang="0">
                <a:pos x="4696265" y="0"/>
              </a:cxn>
              <a:cxn ang="0">
                <a:pos x="3067179" y="2878754"/>
              </a:cxn>
              <a:cxn ang="0">
                <a:pos x="2380206" y="2878754"/>
              </a:cxn>
              <a:cxn ang="0">
                <a:pos x="686973" y="2878754"/>
              </a:cxn>
              <a:cxn ang="0">
                <a:pos x="0" y="2878754"/>
              </a:cxn>
            </a:cxnLst>
            <a:pathLst>
              <a:path w="4696265" h="2878754">
                <a:moveTo>
                  <a:pt x="1629087" y="0"/>
                </a:moveTo>
                <a:lnTo>
                  <a:pt x="2316060" y="0"/>
                </a:lnTo>
                <a:lnTo>
                  <a:pt x="4009292" y="0"/>
                </a:lnTo>
                <a:lnTo>
                  <a:pt x="4696265" y="0"/>
                </a:lnTo>
                <a:lnTo>
                  <a:pt x="3067179" y="2878754"/>
                </a:lnTo>
                <a:lnTo>
                  <a:pt x="2380206" y="2878754"/>
                </a:lnTo>
                <a:lnTo>
                  <a:pt x="686973" y="2878754"/>
                </a:lnTo>
                <a:lnTo>
                  <a:pt x="0" y="2878754"/>
                </a:lnTo>
                <a:close/>
              </a:path>
            </a:pathLst>
          </a:custGeom>
          <a:solidFill>
            <a:srgbClr val="DA1D27"/>
          </a:solidFill>
          <a:ln w="12700">
            <a:noFill/>
          </a:ln>
        </p:spPr>
        <p:txBody>
          <a:bodyPr/>
          <a:p>
            <a:endParaRPr lang="en-US"/>
          </a:p>
        </p:txBody>
      </p:sp>
      <p:sp>
        <p:nvSpPr>
          <p:cNvPr id="7173" name="文本框 16"/>
          <p:cNvSpPr/>
          <p:nvPr/>
        </p:nvSpPr>
        <p:spPr>
          <a:xfrm>
            <a:off x="768350" y="236538"/>
            <a:ext cx="512763" cy="523875"/>
          </a:xfrm>
          <a:prstGeom prst="rect">
            <a:avLst/>
          </a:prstGeom>
          <a:noFill/>
          <a:ln w="9525">
            <a:noFill/>
          </a:ln>
        </p:spPr>
        <p:txBody>
          <a:bodyPr wrap="none" anchor="t" anchorCtr="0">
            <a:spAutoFit/>
          </a:bodyPr>
          <a:p>
            <a:r>
              <a:rPr lang="en-US" altLang="x-none" sz="2800" dirty="0">
                <a:solidFill>
                  <a:srgbClr val="FDFDFD"/>
                </a:solidFill>
                <a:latin typeface="Impact" panose="020B0806030902050204" pitchFamily="2" charset="0"/>
                <a:ea typeface="SimSun" panose="02010600030101010101" pitchFamily="2" charset="-122"/>
                <a:sym typeface="Impact" panose="020B0806030902050204" pitchFamily="2" charset="0"/>
              </a:rPr>
              <a:t>01</a:t>
            </a:r>
            <a:endParaRPr lang="zh-CN" altLang="en-US" sz="2800" dirty="0">
              <a:solidFill>
                <a:srgbClr val="FDFDFD"/>
              </a:solidFill>
              <a:latin typeface="Impact" panose="020B0806030902050204" pitchFamily="2" charset="0"/>
              <a:ea typeface="SimSun" panose="02010600030101010101" pitchFamily="2" charset="-122"/>
              <a:sym typeface="Impact" panose="020B0806030902050204" pitchFamily="2" charset="0"/>
            </a:endParaRPr>
          </a:p>
        </p:txBody>
      </p:sp>
      <p:sp>
        <p:nvSpPr>
          <p:cNvPr id="7174" name="椭圆 17"/>
          <p:cNvSpPr>
            <a:spLocks noChangeAspect="1"/>
          </p:cNvSpPr>
          <p:nvPr/>
        </p:nvSpPr>
        <p:spPr>
          <a:xfrm>
            <a:off x="955675" y="3260725"/>
            <a:ext cx="2398713" cy="2397125"/>
          </a:xfrm>
          <a:prstGeom prst="ellipse">
            <a:avLst/>
          </a:prstGeom>
          <a:solidFill>
            <a:srgbClr val="FFFFFF">
              <a:alpha val="59999"/>
            </a:srgbClr>
          </a:solidFill>
          <a:ln w="12700">
            <a:noFill/>
          </a:ln>
        </p:spPr>
        <p:txBody>
          <a:bodyPr anchor="ctr" anchorCtr="0"/>
          <a:p>
            <a:pPr algn="ctr"/>
            <a:endParaRPr lang="zh-CN" altLang="zh-CN">
              <a:solidFill>
                <a:srgbClr val="FFFFFF"/>
              </a:solidFill>
              <a:latin typeface="SimSun" panose="02010600030101010101" pitchFamily="2" charset="-122"/>
              <a:ea typeface="SimSun" panose="02010600030101010101" pitchFamily="2" charset="-122"/>
              <a:sym typeface="SimSun" panose="02010600030101010101" pitchFamily="2" charset="-122"/>
            </a:endParaRPr>
          </a:p>
        </p:txBody>
      </p:sp>
      <p:sp>
        <p:nvSpPr>
          <p:cNvPr id="7175" name="椭圆 18"/>
          <p:cNvSpPr/>
          <p:nvPr/>
        </p:nvSpPr>
        <p:spPr>
          <a:xfrm>
            <a:off x="1011555" y="3311525"/>
            <a:ext cx="2266950" cy="2265363"/>
          </a:xfrm>
          <a:prstGeom prst="ellipse">
            <a:avLst/>
          </a:prstGeom>
          <a:solidFill>
            <a:srgbClr val="DA1D27"/>
          </a:solidFill>
          <a:ln w="12700">
            <a:noFill/>
          </a:ln>
        </p:spPr>
        <p:txBody>
          <a:bodyPr anchor="ctr" anchorCtr="0"/>
          <a:p>
            <a:pPr algn="ctr"/>
            <a:endParaRPr lang="zh-CN" altLang="zh-CN">
              <a:solidFill>
                <a:srgbClr val="FFFFFF"/>
              </a:solidFill>
              <a:latin typeface="SimSun" panose="02010600030101010101" pitchFamily="2" charset="-122"/>
              <a:ea typeface="SimSun" panose="02010600030101010101" pitchFamily="2" charset="-122"/>
              <a:sym typeface="SimSun" panose="02010600030101010101" pitchFamily="2" charset="-122"/>
            </a:endParaRPr>
          </a:p>
        </p:txBody>
      </p:sp>
      <p:sp>
        <p:nvSpPr>
          <p:cNvPr id="7176" name="椭圆 20"/>
          <p:cNvSpPr>
            <a:spLocks noChangeAspect="1"/>
          </p:cNvSpPr>
          <p:nvPr/>
        </p:nvSpPr>
        <p:spPr>
          <a:xfrm>
            <a:off x="3673475" y="3260725"/>
            <a:ext cx="2398713" cy="2397125"/>
          </a:xfrm>
          <a:prstGeom prst="ellipse">
            <a:avLst/>
          </a:prstGeom>
          <a:solidFill>
            <a:srgbClr val="FFFFFF">
              <a:alpha val="59999"/>
            </a:srgbClr>
          </a:solidFill>
          <a:ln w="12700">
            <a:noFill/>
          </a:ln>
        </p:spPr>
        <p:txBody>
          <a:bodyPr anchor="ctr" anchorCtr="0"/>
          <a:p>
            <a:pPr algn="ctr"/>
            <a:endParaRPr lang="zh-CN" altLang="zh-CN">
              <a:solidFill>
                <a:srgbClr val="FFFFFF"/>
              </a:solidFill>
              <a:latin typeface="SimSun" panose="02010600030101010101" pitchFamily="2" charset="-122"/>
              <a:ea typeface="SimSun" panose="02010600030101010101" pitchFamily="2" charset="-122"/>
              <a:sym typeface="SimSun" panose="02010600030101010101" pitchFamily="2" charset="-122"/>
            </a:endParaRPr>
          </a:p>
        </p:txBody>
      </p:sp>
      <p:sp>
        <p:nvSpPr>
          <p:cNvPr id="7177" name="椭圆 21"/>
          <p:cNvSpPr/>
          <p:nvPr/>
        </p:nvSpPr>
        <p:spPr>
          <a:xfrm>
            <a:off x="3741420" y="3260725"/>
            <a:ext cx="2265363" cy="2265363"/>
          </a:xfrm>
          <a:prstGeom prst="ellipse">
            <a:avLst/>
          </a:prstGeom>
          <a:solidFill>
            <a:srgbClr val="DA1D27"/>
          </a:solidFill>
          <a:ln w="12700">
            <a:noFill/>
          </a:ln>
        </p:spPr>
        <p:txBody>
          <a:bodyPr anchor="ctr" anchorCtr="0"/>
          <a:p>
            <a:pPr algn="ctr"/>
            <a:endParaRPr lang="en-US" altLang="x-none" sz="1800" dirty="0">
              <a:solidFill>
                <a:schemeClr val="bg1"/>
              </a:solidFill>
              <a:latin typeface="Calibri" panose="020F0502020204030204" charset="0"/>
              <a:sym typeface="Calibri" panose="020F0502020204030204" charset="0"/>
            </a:endParaRPr>
          </a:p>
          <a:p>
            <a:pPr algn="ctr"/>
            <a:endParaRPr lang="en-US" altLang="x-none" sz="1800" dirty="0">
              <a:solidFill>
                <a:schemeClr val="bg1"/>
              </a:solidFill>
              <a:latin typeface="Calibri" panose="020F0502020204030204" charset="0"/>
              <a:sym typeface="Calibri" panose="020F0502020204030204" charset="0"/>
            </a:endParaRPr>
          </a:p>
          <a:p>
            <a:pPr algn="ctr"/>
            <a:endParaRPr lang="en-US" altLang="x-none" sz="1800" dirty="0">
              <a:solidFill>
                <a:schemeClr val="bg1"/>
              </a:solidFill>
              <a:latin typeface="Calibri" panose="020F0502020204030204" charset="0"/>
              <a:sym typeface="Calibri" panose="020F0502020204030204" charset="0"/>
            </a:endParaRPr>
          </a:p>
          <a:p>
            <a:pPr algn="ctr"/>
            <a:r>
              <a:rPr lang="en-US" altLang="x-none" sz="1800" dirty="0">
                <a:solidFill>
                  <a:schemeClr val="bg1"/>
                </a:solidFill>
                <a:latin typeface="Calibri" panose="020F0502020204030204" charset="0"/>
                <a:sym typeface="Calibri" panose="020F0502020204030204" charset="0"/>
              </a:rPr>
              <a:t>VISUALIZATION</a:t>
            </a:r>
            <a:endParaRPr lang="en-US" altLang="x-none" sz="1800" dirty="0">
              <a:solidFill>
                <a:schemeClr val="bg1"/>
              </a:solidFill>
              <a:latin typeface="Calibri" panose="020F0502020204030204" charset="0"/>
              <a:sym typeface="Calibri" panose="020F0502020204030204" charset="0"/>
            </a:endParaRPr>
          </a:p>
          <a:p>
            <a:pPr algn="ctr"/>
            <a:r>
              <a:rPr lang="en-US" altLang="x-none" sz="1800" dirty="0">
                <a:solidFill>
                  <a:schemeClr val="bg1"/>
                </a:solidFill>
                <a:latin typeface="Calibri" panose="020F0502020204030204" charset="0"/>
                <a:ea typeface="SimSun" panose="02010600030101010101" pitchFamily="2" charset="-122"/>
                <a:sym typeface="Calibri" panose="020F0502020204030204" charset="0"/>
              </a:rPr>
              <a:t>AND </a:t>
            </a:r>
            <a:endParaRPr lang="en-US" altLang="x-none" sz="1800" dirty="0">
              <a:solidFill>
                <a:schemeClr val="bg1"/>
              </a:solidFill>
              <a:latin typeface="Calibri" panose="020F0502020204030204" charset="0"/>
              <a:ea typeface="SimSun" panose="02010600030101010101" pitchFamily="2" charset="-122"/>
              <a:sym typeface="Calibri" panose="020F0502020204030204" charset="0"/>
            </a:endParaRPr>
          </a:p>
          <a:p>
            <a:pPr algn="ctr"/>
            <a:r>
              <a:rPr lang="en-US" altLang="x-none" sz="1800" dirty="0">
                <a:solidFill>
                  <a:schemeClr val="bg1"/>
                </a:solidFill>
                <a:latin typeface="Calibri" panose="020F0502020204030204" charset="0"/>
                <a:ea typeface="SimSun" panose="02010600030101010101" pitchFamily="2" charset="-122"/>
                <a:sym typeface="Calibri" panose="020F0502020204030204" charset="0"/>
              </a:rPr>
              <a:t>FEATURE ENGEENERING</a:t>
            </a:r>
            <a:endParaRPr lang="en-US" altLang="x-none" sz="1800" dirty="0">
              <a:solidFill>
                <a:schemeClr val="bg1"/>
              </a:solidFill>
              <a:latin typeface="Calibri" panose="020F0502020204030204" charset="0"/>
              <a:ea typeface="SimSun" panose="02010600030101010101" pitchFamily="2" charset="-122"/>
              <a:sym typeface="Calibri" panose="020F0502020204030204" charset="0"/>
            </a:endParaRPr>
          </a:p>
        </p:txBody>
      </p:sp>
      <p:sp>
        <p:nvSpPr>
          <p:cNvPr id="7178" name="椭圆 23"/>
          <p:cNvSpPr>
            <a:spLocks noChangeAspect="1"/>
          </p:cNvSpPr>
          <p:nvPr/>
        </p:nvSpPr>
        <p:spPr>
          <a:xfrm>
            <a:off x="6391275" y="3265488"/>
            <a:ext cx="2397125" cy="2398712"/>
          </a:xfrm>
          <a:prstGeom prst="ellipse">
            <a:avLst/>
          </a:prstGeom>
          <a:solidFill>
            <a:srgbClr val="FFFFFF">
              <a:alpha val="59999"/>
            </a:srgbClr>
          </a:solidFill>
          <a:ln w="12700">
            <a:noFill/>
          </a:ln>
        </p:spPr>
        <p:txBody>
          <a:bodyPr anchor="ctr" anchorCtr="0"/>
          <a:p>
            <a:pPr algn="ctr"/>
            <a:endParaRPr lang="zh-CN" altLang="zh-CN">
              <a:solidFill>
                <a:srgbClr val="FFFFFF"/>
              </a:solidFill>
              <a:latin typeface="SimSun" panose="02010600030101010101" pitchFamily="2" charset="-122"/>
              <a:ea typeface="SimSun" panose="02010600030101010101" pitchFamily="2" charset="-122"/>
              <a:sym typeface="SimSun" panose="02010600030101010101" pitchFamily="2" charset="-122"/>
            </a:endParaRPr>
          </a:p>
        </p:txBody>
      </p:sp>
      <p:sp>
        <p:nvSpPr>
          <p:cNvPr id="7179" name="椭圆 24"/>
          <p:cNvSpPr/>
          <p:nvPr/>
        </p:nvSpPr>
        <p:spPr>
          <a:xfrm>
            <a:off x="6457950" y="3332163"/>
            <a:ext cx="2265363" cy="2265362"/>
          </a:xfrm>
          <a:prstGeom prst="ellipse">
            <a:avLst/>
          </a:prstGeom>
          <a:solidFill>
            <a:srgbClr val="DA1D27"/>
          </a:solidFill>
          <a:ln w="12700">
            <a:noFill/>
          </a:ln>
        </p:spPr>
        <p:txBody>
          <a:bodyPr anchor="ctr" anchorCtr="0"/>
          <a:p>
            <a:pPr algn="ctr"/>
            <a:endParaRPr lang="zh-CN" altLang="zh-CN">
              <a:solidFill>
                <a:srgbClr val="FFFFFF"/>
              </a:solidFill>
              <a:latin typeface="SimSun" panose="02010600030101010101" pitchFamily="2" charset="-122"/>
              <a:ea typeface="SimSun" panose="02010600030101010101" pitchFamily="2" charset="-122"/>
              <a:sym typeface="SimSun" panose="02010600030101010101" pitchFamily="2" charset="-122"/>
            </a:endParaRPr>
          </a:p>
        </p:txBody>
      </p:sp>
      <p:sp>
        <p:nvSpPr>
          <p:cNvPr id="7180" name="椭圆 26"/>
          <p:cNvSpPr>
            <a:spLocks noChangeAspect="1"/>
          </p:cNvSpPr>
          <p:nvPr/>
        </p:nvSpPr>
        <p:spPr>
          <a:xfrm>
            <a:off x="9109075" y="3246438"/>
            <a:ext cx="2397125" cy="2397125"/>
          </a:xfrm>
          <a:prstGeom prst="ellipse">
            <a:avLst/>
          </a:prstGeom>
          <a:solidFill>
            <a:srgbClr val="FFFFFF">
              <a:alpha val="59999"/>
            </a:srgbClr>
          </a:solidFill>
          <a:ln w="12700">
            <a:noFill/>
          </a:ln>
        </p:spPr>
        <p:txBody>
          <a:bodyPr anchor="ctr" anchorCtr="0"/>
          <a:p>
            <a:pPr algn="ctr"/>
            <a:endParaRPr lang="zh-CN" altLang="zh-CN">
              <a:solidFill>
                <a:srgbClr val="FFFFFF"/>
              </a:solidFill>
              <a:latin typeface="SimSun" panose="02010600030101010101" pitchFamily="2" charset="-122"/>
              <a:ea typeface="SimSun" panose="02010600030101010101" pitchFamily="2" charset="-122"/>
              <a:sym typeface="SimSun" panose="02010600030101010101" pitchFamily="2" charset="-122"/>
            </a:endParaRPr>
          </a:p>
        </p:txBody>
      </p:sp>
      <p:sp>
        <p:nvSpPr>
          <p:cNvPr id="7181" name="椭圆 27"/>
          <p:cNvSpPr/>
          <p:nvPr/>
        </p:nvSpPr>
        <p:spPr>
          <a:xfrm>
            <a:off x="9174163" y="3311525"/>
            <a:ext cx="2265362" cy="2266950"/>
          </a:xfrm>
          <a:prstGeom prst="ellipse">
            <a:avLst/>
          </a:prstGeom>
          <a:solidFill>
            <a:srgbClr val="DA1D27"/>
          </a:solidFill>
          <a:ln w="12700">
            <a:noFill/>
          </a:ln>
        </p:spPr>
        <p:txBody>
          <a:bodyPr anchor="ctr" anchorCtr="0"/>
          <a:p>
            <a:pPr algn="ctr"/>
            <a:endParaRPr lang="zh-CN" altLang="zh-CN">
              <a:solidFill>
                <a:srgbClr val="FFFFFF"/>
              </a:solidFill>
              <a:latin typeface="SimSun" panose="02010600030101010101" pitchFamily="2" charset="-122"/>
              <a:ea typeface="SimSun" panose="02010600030101010101" pitchFamily="2" charset="-122"/>
              <a:sym typeface="SimSun" panose="02010600030101010101" pitchFamily="2" charset="-122"/>
            </a:endParaRPr>
          </a:p>
        </p:txBody>
      </p:sp>
      <p:grpSp>
        <p:nvGrpSpPr>
          <p:cNvPr id="7182" name="组合 28"/>
          <p:cNvGrpSpPr/>
          <p:nvPr/>
        </p:nvGrpSpPr>
        <p:grpSpPr>
          <a:xfrm>
            <a:off x="1906588" y="3687763"/>
            <a:ext cx="428625" cy="409575"/>
            <a:chOff x="0" y="0"/>
            <a:chExt cx="2438400" cy="2332038"/>
          </a:xfrm>
        </p:grpSpPr>
        <p:sp>
          <p:nvSpPr>
            <p:cNvPr id="7183" name="Freeform 25"/>
            <p:cNvSpPr/>
            <p:nvPr/>
          </p:nvSpPr>
          <p:spPr>
            <a:xfrm>
              <a:off x="893763" y="1676400"/>
              <a:ext cx="655638" cy="655638"/>
            </a:xfrm>
            <a:custGeom>
              <a:avLst/>
              <a:gdLst/>
              <a:ahLst/>
              <a:cxnLst>
                <a:cxn ang="0">
                  <a:pos x="206" y="413"/>
                </a:cxn>
                <a:cxn ang="0">
                  <a:pos x="0" y="0"/>
                </a:cxn>
                <a:cxn ang="0">
                  <a:pos x="413" y="0"/>
                </a:cxn>
                <a:cxn ang="0">
                  <a:pos x="206" y="413"/>
                </a:cxn>
              </a:cxnLst>
              <a:pathLst>
                <a:path w="413" h="413">
                  <a:moveTo>
                    <a:pt x="206" y="413"/>
                  </a:moveTo>
                  <a:lnTo>
                    <a:pt x="0" y="0"/>
                  </a:lnTo>
                  <a:lnTo>
                    <a:pt x="413" y="0"/>
                  </a:lnTo>
                  <a:lnTo>
                    <a:pt x="206" y="413"/>
                  </a:lnTo>
                  <a:close/>
                </a:path>
              </a:pathLst>
            </a:custGeom>
            <a:solidFill>
              <a:schemeClr val="bg1"/>
            </a:solidFill>
            <a:ln w="9525">
              <a:noFill/>
            </a:ln>
          </p:spPr>
          <p:txBody>
            <a:bodyPr/>
            <a:p>
              <a:endParaRPr lang="en-US"/>
            </a:p>
          </p:txBody>
        </p:sp>
        <p:sp>
          <p:nvSpPr>
            <p:cNvPr id="7184" name="任意多边形 30"/>
            <p:cNvSpPr/>
            <p:nvPr/>
          </p:nvSpPr>
          <p:spPr>
            <a:xfrm>
              <a:off x="0" y="0"/>
              <a:ext cx="2438400" cy="1774825"/>
            </a:xfrm>
            <a:custGeom>
              <a:avLst/>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chemeClr val="bg1"/>
            </a:solidFill>
            <a:ln w="9525">
              <a:noFill/>
            </a:ln>
          </p:spPr>
          <p:txBody>
            <a:bodyPr/>
            <a:p>
              <a:endParaRPr lang="en-US"/>
            </a:p>
          </p:txBody>
        </p:sp>
      </p:grpSp>
      <p:grpSp>
        <p:nvGrpSpPr>
          <p:cNvPr id="7185" name="组合 31"/>
          <p:cNvGrpSpPr/>
          <p:nvPr/>
        </p:nvGrpSpPr>
        <p:grpSpPr>
          <a:xfrm>
            <a:off x="7323138" y="3725863"/>
            <a:ext cx="533400" cy="404812"/>
            <a:chOff x="0" y="0"/>
            <a:chExt cx="509646" cy="387231"/>
          </a:xfrm>
        </p:grpSpPr>
        <p:sp>
          <p:nvSpPr>
            <p:cNvPr id="7186" name="Freeform 20"/>
            <p:cNvSpPr>
              <a:spLocks noEditPoints="1"/>
            </p:cNvSpPr>
            <p:nvPr/>
          </p:nvSpPr>
          <p:spPr>
            <a:xfrm>
              <a:off x="0" y="51839"/>
              <a:ext cx="337890" cy="335392"/>
            </a:xfrm>
            <a:custGeom>
              <a:avLst/>
              <a:gdLst/>
              <a:ahLst/>
              <a:cxnLst>
                <a:cxn ang="0">
                  <a:pos x="229" y="128"/>
                </a:cxn>
                <a:cxn ang="0">
                  <a:pos x="229" y="98"/>
                </a:cxn>
                <a:cxn ang="0">
                  <a:pos x="206" y="93"/>
                </a:cxn>
                <a:cxn ang="0">
                  <a:pos x="200" y="76"/>
                </a:cxn>
                <a:cxn ang="0">
                  <a:pos x="216" y="58"/>
                </a:cxn>
                <a:cxn ang="0">
                  <a:pos x="198" y="34"/>
                </a:cxn>
                <a:cxn ang="0">
                  <a:pos x="176" y="44"/>
                </a:cxn>
                <a:cxn ang="0">
                  <a:pos x="161" y="33"/>
                </a:cxn>
                <a:cxn ang="0">
                  <a:pos x="164" y="9"/>
                </a:cxn>
                <a:cxn ang="0">
                  <a:pos x="135" y="0"/>
                </a:cxn>
                <a:cxn ang="0">
                  <a:pos x="123" y="20"/>
                </a:cxn>
                <a:cxn ang="0">
                  <a:pos x="114" y="20"/>
                </a:cxn>
                <a:cxn ang="0">
                  <a:pos x="105" y="20"/>
                </a:cxn>
                <a:cxn ang="0">
                  <a:pos x="93" y="0"/>
                </a:cxn>
                <a:cxn ang="0">
                  <a:pos x="65" y="9"/>
                </a:cxn>
                <a:cxn ang="0">
                  <a:pos x="67" y="33"/>
                </a:cxn>
                <a:cxn ang="0">
                  <a:pos x="52" y="44"/>
                </a:cxn>
                <a:cxn ang="0">
                  <a:pos x="30" y="34"/>
                </a:cxn>
                <a:cxn ang="0">
                  <a:pos x="13" y="58"/>
                </a:cxn>
                <a:cxn ang="0">
                  <a:pos x="29" y="76"/>
                </a:cxn>
                <a:cxn ang="0">
                  <a:pos x="23" y="94"/>
                </a:cxn>
                <a:cxn ang="0">
                  <a:pos x="0" y="98"/>
                </a:cxn>
                <a:cxn ang="0">
                  <a:pos x="0" y="128"/>
                </a:cxn>
                <a:cxn ang="0">
                  <a:pos x="23" y="133"/>
                </a:cxn>
                <a:cxn ang="0">
                  <a:pos x="29" y="151"/>
                </a:cxn>
                <a:cxn ang="0">
                  <a:pos x="13" y="169"/>
                </a:cxn>
                <a:cxn ang="0">
                  <a:pos x="31" y="193"/>
                </a:cxn>
                <a:cxn ang="0">
                  <a:pos x="52" y="183"/>
                </a:cxn>
                <a:cxn ang="0">
                  <a:pos x="67" y="194"/>
                </a:cxn>
                <a:cxn ang="0">
                  <a:pos x="65" y="218"/>
                </a:cxn>
                <a:cxn ang="0">
                  <a:pos x="93" y="227"/>
                </a:cxn>
                <a:cxn ang="0">
                  <a:pos x="105" y="206"/>
                </a:cxn>
                <a:cxn ang="0">
                  <a:pos x="114" y="207"/>
                </a:cxn>
                <a:cxn ang="0">
                  <a:pos x="124" y="206"/>
                </a:cxn>
                <a:cxn ang="0">
                  <a:pos x="135" y="227"/>
                </a:cxn>
                <a:cxn ang="0">
                  <a:pos x="164" y="217"/>
                </a:cxn>
                <a:cxn ang="0">
                  <a:pos x="161" y="194"/>
                </a:cxn>
                <a:cxn ang="0">
                  <a:pos x="176" y="183"/>
                </a:cxn>
                <a:cxn ang="0">
                  <a:pos x="198" y="193"/>
                </a:cxn>
                <a:cxn ang="0">
                  <a:pos x="216" y="168"/>
                </a:cxn>
                <a:cxn ang="0">
                  <a:pos x="200" y="151"/>
                </a:cxn>
                <a:cxn ang="0">
                  <a:pos x="206" y="133"/>
                </a:cxn>
                <a:cxn ang="0">
                  <a:pos x="229" y="128"/>
                </a:cxn>
                <a:cxn ang="0">
                  <a:pos x="114" y="180"/>
                </a:cxn>
                <a:cxn ang="0">
                  <a:pos x="47" y="113"/>
                </a:cxn>
                <a:cxn ang="0">
                  <a:pos x="114" y="46"/>
                </a:cxn>
                <a:cxn ang="0">
                  <a:pos x="181" y="113"/>
                </a:cxn>
                <a:cxn ang="0">
                  <a:pos x="114" y="180"/>
                </a:cxn>
              </a:cxnLst>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solidFill>
              <a:schemeClr val="bg1"/>
            </a:solidFill>
            <a:ln w="9525">
              <a:noFill/>
            </a:ln>
          </p:spPr>
          <p:txBody>
            <a:bodyPr/>
            <a:p>
              <a:endParaRPr lang="en-US"/>
            </a:p>
          </p:txBody>
        </p:sp>
        <p:sp>
          <p:nvSpPr>
            <p:cNvPr id="7187" name="Freeform 21"/>
            <p:cNvSpPr>
              <a:spLocks noEditPoints="1"/>
            </p:cNvSpPr>
            <p:nvPr/>
          </p:nvSpPr>
          <p:spPr>
            <a:xfrm>
              <a:off x="309785" y="0"/>
              <a:ext cx="199861" cy="199861"/>
            </a:xfrm>
            <a:custGeom>
              <a:avLst/>
              <a:gdLst/>
              <a:ahLst/>
              <a:cxnLst>
                <a:cxn ang="0">
                  <a:pos x="135" y="76"/>
                </a:cxn>
                <a:cxn ang="0">
                  <a:pos x="135" y="58"/>
                </a:cxn>
                <a:cxn ang="0">
                  <a:pos x="122" y="55"/>
                </a:cxn>
                <a:cxn ang="0">
                  <a:pos x="118" y="45"/>
                </a:cxn>
                <a:cxn ang="0">
                  <a:pos x="128" y="34"/>
                </a:cxn>
                <a:cxn ang="0">
                  <a:pos x="117" y="20"/>
                </a:cxn>
                <a:cxn ang="0">
                  <a:pos x="104" y="26"/>
                </a:cxn>
                <a:cxn ang="0">
                  <a:pos x="96" y="19"/>
                </a:cxn>
                <a:cxn ang="0">
                  <a:pos x="97" y="5"/>
                </a:cxn>
                <a:cxn ang="0">
                  <a:pos x="80" y="0"/>
                </a:cxn>
                <a:cxn ang="0">
                  <a:pos x="73" y="12"/>
                </a:cxn>
                <a:cxn ang="0">
                  <a:pos x="67" y="12"/>
                </a:cxn>
                <a:cxn ang="0">
                  <a:pos x="62" y="12"/>
                </a:cxn>
                <a:cxn ang="0">
                  <a:pos x="55" y="0"/>
                </a:cxn>
                <a:cxn ang="0">
                  <a:pos x="38" y="5"/>
                </a:cxn>
                <a:cxn ang="0">
                  <a:pos x="39" y="19"/>
                </a:cxn>
                <a:cxn ang="0">
                  <a:pos x="30" y="26"/>
                </a:cxn>
                <a:cxn ang="0">
                  <a:pos x="18" y="20"/>
                </a:cxn>
                <a:cxn ang="0">
                  <a:pos x="7" y="34"/>
                </a:cxn>
                <a:cxn ang="0">
                  <a:pos x="17" y="45"/>
                </a:cxn>
                <a:cxn ang="0">
                  <a:pos x="13" y="55"/>
                </a:cxn>
                <a:cxn ang="0">
                  <a:pos x="0" y="58"/>
                </a:cxn>
                <a:cxn ang="0">
                  <a:pos x="0" y="76"/>
                </a:cxn>
                <a:cxn ang="0">
                  <a:pos x="13" y="79"/>
                </a:cxn>
                <a:cxn ang="0">
                  <a:pos x="17" y="90"/>
                </a:cxn>
                <a:cxn ang="0">
                  <a:pos x="7" y="100"/>
                </a:cxn>
                <a:cxn ang="0">
                  <a:pos x="18" y="114"/>
                </a:cxn>
                <a:cxn ang="0">
                  <a:pos x="31" y="109"/>
                </a:cxn>
                <a:cxn ang="0">
                  <a:pos x="39" y="115"/>
                </a:cxn>
                <a:cxn ang="0">
                  <a:pos x="38" y="129"/>
                </a:cxn>
                <a:cxn ang="0">
                  <a:pos x="55" y="135"/>
                </a:cxn>
                <a:cxn ang="0">
                  <a:pos x="62" y="122"/>
                </a:cxn>
                <a:cxn ang="0">
                  <a:pos x="68" y="123"/>
                </a:cxn>
                <a:cxn ang="0">
                  <a:pos x="73" y="122"/>
                </a:cxn>
                <a:cxn ang="0">
                  <a:pos x="80" y="135"/>
                </a:cxn>
                <a:cxn ang="0">
                  <a:pos x="97" y="129"/>
                </a:cxn>
                <a:cxn ang="0">
                  <a:pos x="96" y="115"/>
                </a:cxn>
                <a:cxn ang="0">
                  <a:pos x="104" y="109"/>
                </a:cxn>
                <a:cxn ang="0">
                  <a:pos x="117" y="114"/>
                </a:cxn>
                <a:cxn ang="0">
                  <a:pos x="128" y="100"/>
                </a:cxn>
                <a:cxn ang="0">
                  <a:pos x="118" y="89"/>
                </a:cxn>
                <a:cxn ang="0">
                  <a:pos x="122" y="79"/>
                </a:cxn>
                <a:cxn ang="0">
                  <a:pos x="135" y="76"/>
                </a:cxn>
                <a:cxn ang="0">
                  <a:pos x="67" y="107"/>
                </a:cxn>
                <a:cxn ang="0">
                  <a:pos x="28" y="67"/>
                </a:cxn>
                <a:cxn ang="0">
                  <a:pos x="67" y="27"/>
                </a:cxn>
                <a:cxn ang="0">
                  <a:pos x="107" y="67"/>
                </a:cxn>
                <a:cxn ang="0">
                  <a:pos x="67" y="107"/>
                </a:cxn>
              </a:cxnLst>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solidFill>
              <a:schemeClr val="bg1"/>
            </a:solidFill>
            <a:ln w="9525">
              <a:noFill/>
            </a:ln>
          </p:spPr>
          <p:txBody>
            <a:bodyPr/>
            <a:p>
              <a:endParaRPr lang="en-US"/>
            </a:p>
          </p:txBody>
        </p:sp>
      </p:grpSp>
      <p:grpSp>
        <p:nvGrpSpPr>
          <p:cNvPr id="7188" name="组合 34"/>
          <p:cNvGrpSpPr/>
          <p:nvPr/>
        </p:nvGrpSpPr>
        <p:grpSpPr>
          <a:xfrm>
            <a:off x="4679950" y="3640138"/>
            <a:ext cx="377825" cy="482600"/>
            <a:chOff x="0" y="0"/>
            <a:chExt cx="563562" cy="720725"/>
          </a:xfrm>
        </p:grpSpPr>
        <p:sp>
          <p:nvSpPr>
            <p:cNvPr id="7189" name="Freeform 32"/>
            <p:cNvSpPr/>
            <p:nvPr/>
          </p:nvSpPr>
          <p:spPr>
            <a:xfrm>
              <a:off x="209550" y="0"/>
              <a:ext cx="142875" cy="720725"/>
            </a:xfrm>
            <a:custGeom>
              <a:avLst/>
              <a:gdLst/>
              <a:ahLst/>
              <a:cxnLst>
                <a:cxn ang="0">
                  <a:pos x="64" y="289"/>
                </a:cxn>
                <a:cxn ang="0">
                  <a:pos x="32" y="321"/>
                </a:cxn>
                <a:cxn ang="0">
                  <a:pos x="0" y="289"/>
                </a:cxn>
                <a:cxn ang="0">
                  <a:pos x="0" y="32"/>
                </a:cxn>
                <a:cxn ang="0">
                  <a:pos x="32" y="0"/>
                </a:cxn>
                <a:cxn ang="0">
                  <a:pos x="64" y="32"/>
                </a:cxn>
                <a:cxn ang="0">
                  <a:pos x="64" y="289"/>
                </a:cxn>
              </a:cxnLst>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chemeClr val="bg1"/>
            </a:solidFill>
            <a:ln w="9525">
              <a:noFill/>
            </a:ln>
          </p:spPr>
          <p:txBody>
            <a:bodyPr/>
            <a:p>
              <a:endParaRPr lang="en-US"/>
            </a:p>
          </p:txBody>
        </p:sp>
        <p:sp>
          <p:nvSpPr>
            <p:cNvPr id="7190" name="Freeform 33"/>
            <p:cNvSpPr/>
            <p:nvPr/>
          </p:nvSpPr>
          <p:spPr>
            <a:xfrm>
              <a:off x="0" y="439737"/>
              <a:ext cx="141288" cy="280988"/>
            </a:xfrm>
            <a:custGeom>
              <a:avLst/>
              <a:gdLst/>
              <a:ahLst/>
              <a:cxnLst>
                <a:cxn ang="0">
                  <a:pos x="63" y="93"/>
                </a:cxn>
                <a:cxn ang="0">
                  <a:pos x="32" y="125"/>
                </a:cxn>
                <a:cxn ang="0">
                  <a:pos x="0" y="93"/>
                </a:cxn>
                <a:cxn ang="0">
                  <a:pos x="0" y="32"/>
                </a:cxn>
                <a:cxn ang="0">
                  <a:pos x="32" y="0"/>
                </a:cxn>
                <a:cxn ang="0">
                  <a:pos x="63" y="32"/>
                </a:cxn>
                <a:cxn ang="0">
                  <a:pos x="63" y="93"/>
                </a:cxn>
              </a:cxnLst>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chemeClr val="bg1"/>
            </a:solidFill>
            <a:ln w="9525">
              <a:noFill/>
            </a:ln>
          </p:spPr>
          <p:txBody>
            <a:bodyPr/>
            <a:p>
              <a:endParaRPr lang="en-US"/>
            </a:p>
          </p:txBody>
        </p:sp>
        <p:sp>
          <p:nvSpPr>
            <p:cNvPr id="7191" name="Freeform 34"/>
            <p:cNvSpPr/>
            <p:nvPr/>
          </p:nvSpPr>
          <p:spPr>
            <a:xfrm>
              <a:off x="420687" y="231775"/>
              <a:ext cx="142875" cy="488950"/>
            </a:xfrm>
            <a:custGeom>
              <a:avLst/>
              <a:gdLst/>
              <a:ahLst/>
              <a:cxnLst>
                <a:cxn ang="0">
                  <a:pos x="64" y="186"/>
                </a:cxn>
                <a:cxn ang="0">
                  <a:pos x="32" y="218"/>
                </a:cxn>
                <a:cxn ang="0">
                  <a:pos x="0" y="186"/>
                </a:cxn>
                <a:cxn ang="0">
                  <a:pos x="0" y="32"/>
                </a:cxn>
                <a:cxn ang="0">
                  <a:pos x="32" y="0"/>
                </a:cxn>
                <a:cxn ang="0">
                  <a:pos x="64" y="32"/>
                </a:cxn>
                <a:cxn ang="0">
                  <a:pos x="64" y="186"/>
                </a:cxn>
              </a:cxnLst>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chemeClr val="bg1"/>
            </a:solidFill>
            <a:ln w="9525">
              <a:noFill/>
            </a:ln>
          </p:spPr>
          <p:txBody>
            <a:bodyPr/>
            <a:p>
              <a:endParaRPr lang="en-US"/>
            </a:p>
          </p:txBody>
        </p:sp>
      </p:grpSp>
      <p:grpSp>
        <p:nvGrpSpPr>
          <p:cNvPr id="7192" name="组合 38"/>
          <p:cNvGrpSpPr/>
          <p:nvPr/>
        </p:nvGrpSpPr>
        <p:grpSpPr>
          <a:xfrm>
            <a:off x="10110788" y="3652838"/>
            <a:ext cx="417512" cy="468312"/>
            <a:chOff x="0" y="0"/>
            <a:chExt cx="402656" cy="450303"/>
          </a:xfrm>
        </p:grpSpPr>
        <p:sp>
          <p:nvSpPr>
            <p:cNvPr id="7193" name="Freeform 108"/>
            <p:cNvSpPr>
              <a:spLocks noEditPoints="1"/>
            </p:cNvSpPr>
            <p:nvPr/>
          </p:nvSpPr>
          <p:spPr>
            <a:xfrm>
              <a:off x="69134" y="167228"/>
              <a:ext cx="56988" cy="57923"/>
            </a:xfrm>
            <a:custGeom>
              <a:avLst/>
              <a:gdLst/>
              <a:ahLst/>
              <a:cxnLst>
                <a:cxn ang="0">
                  <a:pos x="13" y="0"/>
                </a:cxn>
                <a:cxn ang="0">
                  <a:pos x="0" y="13"/>
                </a:cxn>
                <a:cxn ang="0">
                  <a:pos x="13" y="26"/>
                </a:cxn>
                <a:cxn ang="0">
                  <a:pos x="26" y="13"/>
                </a:cxn>
                <a:cxn ang="0">
                  <a:pos x="13" y="0"/>
                </a:cxn>
                <a:cxn ang="0">
                  <a:pos x="13" y="23"/>
                </a:cxn>
                <a:cxn ang="0">
                  <a:pos x="3" y="13"/>
                </a:cxn>
                <a:cxn ang="0">
                  <a:pos x="13" y="3"/>
                </a:cxn>
                <a:cxn ang="0">
                  <a:pos x="23" y="13"/>
                </a:cxn>
                <a:cxn ang="0">
                  <a:pos x="13" y="23"/>
                </a:cxn>
              </a:cxnLst>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chemeClr val="bg1"/>
            </a:solidFill>
            <a:ln w="9525">
              <a:noFill/>
            </a:ln>
          </p:spPr>
          <p:txBody>
            <a:bodyPr/>
            <a:p>
              <a:endParaRPr lang="en-US"/>
            </a:p>
          </p:txBody>
        </p:sp>
        <p:sp>
          <p:nvSpPr>
            <p:cNvPr id="7194" name="Freeform 109"/>
            <p:cNvSpPr>
              <a:spLocks noEditPoints="1"/>
            </p:cNvSpPr>
            <p:nvPr/>
          </p:nvSpPr>
          <p:spPr>
            <a:xfrm>
              <a:off x="197125" y="129859"/>
              <a:ext cx="48580" cy="48580"/>
            </a:xfrm>
            <a:custGeom>
              <a:avLst/>
              <a:gdLst/>
              <a:ahLst/>
              <a:cxnLst>
                <a:cxn ang="0">
                  <a:pos x="11" y="0"/>
                </a:cxn>
                <a:cxn ang="0">
                  <a:pos x="0" y="11"/>
                </a:cxn>
                <a:cxn ang="0">
                  <a:pos x="11" y="22"/>
                </a:cxn>
                <a:cxn ang="0">
                  <a:pos x="22" y="11"/>
                </a:cxn>
                <a:cxn ang="0">
                  <a:pos x="11" y="0"/>
                </a:cxn>
                <a:cxn ang="0">
                  <a:pos x="11" y="17"/>
                </a:cxn>
                <a:cxn ang="0">
                  <a:pos x="5" y="11"/>
                </a:cxn>
                <a:cxn ang="0">
                  <a:pos x="11" y="5"/>
                </a:cxn>
                <a:cxn ang="0">
                  <a:pos x="17" y="11"/>
                </a:cxn>
                <a:cxn ang="0">
                  <a:pos x="11" y="17"/>
                </a:cxn>
              </a:cxnLst>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chemeClr val="bg1"/>
            </a:solidFill>
            <a:ln w="9525">
              <a:noFill/>
            </a:ln>
          </p:spPr>
          <p:txBody>
            <a:bodyPr/>
            <a:p>
              <a:endParaRPr lang="en-US"/>
            </a:p>
          </p:txBody>
        </p:sp>
        <p:sp>
          <p:nvSpPr>
            <p:cNvPr id="7195" name="Freeform 110"/>
            <p:cNvSpPr>
              <a:spLocks noEditPoints="1"/>
            </p:cNvSpPr>
            <p:nvPr/>
          </p:nvSpPr>
          <p:spPr>
            <a:xfrm>
              <a:off x="82213" y="181242"/>
              <a:ext cx="30830" cy="30830"/>
            </a:xfrm>
            <a:custGeom>
              <a:avLst/>
              <a:gdLst/>
              <a:ahLst/>
              <a:cxnLst>
                <a:cxn ang="0">
                  <a:pos x="7" y="0"/>
                </a:cxn>
                <a:cxn ang="0">
                  <a:pos x="0" y="7"/>
                </a:cxn>
                <a:cxn ang="0">
                  <a:pos x="7" y="14"/>
                </a:cxn>
                <a:cxn ang="0">
                  <a:pos x="14" y="7"/>
                </a:cxn>
                <a:cxn ang="0">
                  <a:pos x="7" y="0"/>
                </a:cxn>
                <a:cxn ang="0">
                  <a:pos x="7" y="10"/>
                </a:cxn>
                <a:cxn ang="0">
                  <a:pos x="4" y="7"/>
                </a:cxn>
                <a:cxn ang="0">
                  <a:pos x="7" y="3"/>
                </a:cxn>
                <a:cxn ang="0">
                  <a:pos x="11" y="7"/>
                </a:cxn>
                <a:cxn ang="0">
                  <a:pos x="7" y="10"/>
                </a:cxn>
              </a:cxnLst>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chemeClr val="bg1"/>
            </a:solidFill>
            <a:ln w="9525">
              <a:noFill/>
            </a:ln>
          </p:spPr>
          <p:txBody>
            <a:bodyPr/>
            <a:p>
              <a:endParaRPr lang="en-US"/>
            </a:p>
          </p:txBody>
        </p:sp>
        <p:sp>
          <p:nvSpPr>
            <p:cNvPr id="7196" name="Freeform 111"/>
            <p:cNvSpPr>
              <a:spLocks noEditPoints="1"/>
            </p:cNvSpPr>
            <p:nvPr/>
          </p:nvSpPr>
          <p:spPr>
            <a:xfrm>
              <a:off x="172834" y="105568"/>
              <a:ext cx="97161" cy="97161"/>
            </a:xfrm>
            <a:custGeom>
              <a:avLst/>
              <a:gdLst/>
              <a:ahLst/>
              <a:cxnLst>
                <a:cxn ang="0">
                  <a:pos x="22" y="0"/>
                </a:cxn>
                <a:cxn ang="0">
                  <a:pos x="0" y="22"/>
                </a:cxn>
                <a:cxn ang="0">
                  <a:pos x="22" y="44"/>
                </a:cxn>
                <a:cxn ang="0">
                  <a:pos x="44" y="22"/>
                </a:cxn>
                <a:cxn ang="0">
                  <a:pos x="22" y="0"/>
                </a:cxn>
                <a:cxn ang="0">
                  <a:pos x="22" y="39"/>
                </a:cxn>
                <a:cxn ang="0">
                  <a:pos x="5" y="22"/>
                </a:cxn>
                <a:cxn ang="0">
                  <a:pos x="22" y="6"/>
                </a:cxn>
                <a:cxn ang="0">
                  <a:pos x="39" y="22"/>
                </a:cxn>
                <a:cxn ang="0">
                  <a:pos x="22" y="39"/>
                </a:cxn>
              </a:cxnLst>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chemeClr val="bg1"/>
            </a:solidFill>
            <a:ln w="9525">
              <a:noFill/>
            </a:ln>
          </p:spPr>
          <p:txBody>
            <a:bodyPr/>
            <a:p>
              <a:endParaRPr lang="en-US"/>
            </a:p>
          </p:txBody>
        </p:sp>
        <p:sp>
          <p:nvSpPr>
            <p:cNvPr id="7197" name="Freeform 112"/>
            <p:cNvSpPr>
              <a:spLocks noEditPoints="1"/>
            </p:cNvSpPr>
            <p:nvPr/>
          </p:nvSpPr>
          <p:spPr>
            <a:xfrm>
              <a:off x="0" y="0"/>
              <a:ext cx="402656" cy="450303"/>
            </a:xfrm>
            <a:custGeom>
              <a:avLst/>
              <a:gdLst/>
              <a:ahLst/>
              <a:cxnLst>
                <a:cxn ang="0">
                  <a:pos x="157" y="96"/>
                </a:cxn>
                <a:cxn ang="0">
                  <a:pos x="153" y="48"/>
                </a:cxn>
                <a:cxn ang="0">
                  <a:pos x="78" y="0"/>
                </a:cxn>
                <a:cxn ang="0">
                  <a:pos x="1" y="79"/>
                </a:cxn>
                <a:cxn ang="0">
                  <a:pos x="0" y="204"/>
                </a:cxn>
                <a:cxn ang="0">
                  <a:pos x="113" y="176"/>
                </a:cxn>
                <a:cxn ang="0">
                  <a:pos x="147" y="176"/>
                </a:cxn>
                <a:cxn ang="0">
                  <a:pos x="147" y="176"/>
                </a:cxn>
                <a:cxn ang="0">
                  <a:pos x="156" y="151"/>
                </a:cxn>
                <a:cxn ang="0">
                  <a:pos x="146" y="145"/>
                </a:cxn>
                <a:cxn ang="0">
                  <a:pos x="156" y="140"/>
                </a:cxn>
                <a:cxn ang="0">
                  <a:pos x="155" y="138"/>
                </a:cxn>
                <a:cxn ang="0">
                  <a:pos x="170" y="111"/>
                </a:cxn>
                <a:cxn ang="0">
                  <a:pos x="62" y="93"/>
                </a:cxn>
                <a:cxn ang="0">
                  <a:pos x="62" y="102"/>
                </a:cxn>
                <a:cxn ang="0">
                  <a:pos x="54" y="105"/>
                </a:cxn>
                <a:cxn ang="0">
                  <a:pos x="48" y="110"/>
                </a:cxn>
                <a:cxn ang="0">
                  <a:pos x="40" y="107"/>
                </a:cxn>
                <a:cxn ang="0">
                  <a:pos x="32" y="107"/>
                </a:cxn>
                <a:cxn ang="0">
                  <a:pos x="28" y="99"/>
                </a:cxn>
                <a:cxn ang="0">
                  <a:pos x="22" y="93"/>
                </a:cxn>
                <a:cxn ang="0">
                  <a:pos x="26" y="85"/>
                </a:cxn>
                <a:cxn ang="0">
                  <a:pos x="26" y="76"/>
                </a:cxn>
                <a:cxn ang="0">
                  <a:pos x="34" y="73"/>
                </a:cxn>
                <a:cxn ang="0">
                  <a:pos x="40" y="68"/>
                </a:cxn>
                <a:cxn ang="0">
                  <a:pos x="48" y="71"/>
                </a:cxn>
                <a:cxn ang="0">
                  <a:pos x="57" y="71"/>
                </a:cxn>
                <a:cxn ang="0">
                  <a:pos x="60" y="79"/>
                </a:cxn>
                <a:cxn ang="0">
                  <a:pos x="66" y="85"/>
                </a:cxn>
                <a:cxn ang="0">
                  <a:pos x="136" y="77"/>
                </a:cxn>
                <a:cxn ang="0">
                  <a:pos x="126" y="87"/>
                </a:cxn>
                <a:cxn ang="0">
                  <a:pos x="121" y="100"/>
                </a:cxn>
                <a:cxn ang="0">
                  <a:pos x="107" y="100"/>
                </a:cxn>
                <a:cxn ang="0">
                  <a:pos x="94" y="105"/>
                </a:cxn>
                <a:cxn ang="0">
                  <a:pos x="83" y="96"/>
                </a:cxn>
                <a:cxn ang="0">
                  <a:pos x="70" y="91"/>
                </a:cxn>
                <a:cxn ang="0">
                  <a:pos x="70" y="77"/>
                </a:cxn>
                <a:cxn ang="0">
                  <a:pos x="64" y="64"/>
                </a:cxn>
                <a:cxn ang="0">
                  <a:pos x="74" y="53"/>
                </a:cxn>
                <a:cxn ang="0">
                  <a:pos x="79" y="40"/>
                </a:cxn>
                <a:cxn ang="0">
                  <a:pos x="94" y="40"/>
                </a:cxn>
                <a:cxn ang="0">
                  <a:pos x="107" y="35"/>
                </a:cxn>
                <a:cxn ang="0">
                  <a:pos x="117" y="44"/>
                </a:cxn>
                <a:cxn ang="0">
                  <a:pos x="130" y="49"/>
                </a:cxn>
                <a:cxn ang="0">
                  <a:pos x="130" y="64"/>
                </a:cxn>
                <a:cxn ang="0">
                  <a:pos x="136" y="77"/>
                </a:cxn>
              </a:cxnLst>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chemeClr val="bg1"/>
            </a:solidFill>
            <a:ln w="9525">
              <a:noFill/>
            </a:ln>
          </p:spPr>
          <p:txBody>
            <a:bodyPr/>
            <a:p>
              <a:endParaRPr lang="en-US"/>
            </a:p>
          </p:txBody>
        </p:sp>
      </p:grpSp>
      <p:sp>
        <p:nvSpPr>
          <p:cNvPr id="7198" name="文本框 24"/>
          <p:cNvSpPr/>
          <p:nvPr/>
        </p:nvSpPr>
        <p:spPr>
          <a:xfrm>
            <a:off x="1074420" y="4173220"/>
            <a:ext cx="2343150" cy="706755"/>
          </a:xfrm>
          <a:prstGeom prst="rect">
            <a:avLst/>
          </a:prstGeom>
          <a:noFill/>
          <a:ln w="9525">
            <a:noFill/>
          </a:ln>
        </p:spPr>
        <p:txBody>
          <a:bodyPr wrap="none" anchor="t" anchorCtr="0">
            <a:spAutoFit/>
          </a:bodyPr>
          <a:p>
            <a:r>
              <a:rPr lang="en-US" altLang="x-none" sz="2000" b="1" dirty="0">
                <a:solidFill>
                  <a:schemeClr val="bg1"/>
                </a:solidFill>
                <a:latin typeface="Calibri" panose="020F0502020204030204" charset="0"/>
                <a:ea typeface="SimSun" panose="02010600030101010101" pitchFamily="2" charset="-122"/>
                <a:sym typeface="Calibri" panose="020F0502020204030204" charset="0"/>
              </a:rPr>
              <a:t>EDA   AND  </a:t>
            </a:r>
            <a:r>
              <a:rPr lang="en-US" altLang="x-none" sz="2000" b="1" dirty="0">
                <a:solidFill>
                  <a:schemeClr val="bg1"/>
                </a:solidFill>
                <a:effectLst>
                  <a:outerShdw blurRad="38100" dist="22860" dir="5400000" algn="tl" rotWithShape="0">
                    <a:srgbClr val="000000">
                      <a:alpha val="30000"/>
                    </a:srgbClr>
                  </a:outerShdw>
                </a:effectLst>
                <a:latin typeface="Calibri" panose="020F0502020204030204" charset="0"/>
                <a:ea typeface="SimSun" panose="02010600030101010101" pitchFamily="2" charset="-122"/>
                <a:sym typeface="Calibri" panose="020F0502020204030204" charset="0"/>
              </a:rPr>
              <a:t>OUTLIER </a:t>
            </a:r>
            <a:endParaRPr lang="en-US" altLang="x-none" sz="2000" b="1" dirty="0">
              <a:solidFill>
                <a:schemeClr val="bg1"/>
              </a:solidFill>
              <a:effectLst>
                <a:outerShdw blurRad="38100" dist="22860" dir="5400000" algn="tl" rotWithShape="0">
                  <a:srgbClr val="000000">
                    <a:alpha val="30000"/>
                  </a:srgbClr>
                </a:outerShdw>
              </a:effectLst>
              <a:latin typeface="Calibri" panose="020F0502020204030204" charset="0"/>
              <a:ea typeface="SimSun" panose="02010600030101010101" pitchFamily="2" charset="-122"/>
              <a:sym typeface="Calibri" panose="020F0502020204030204" charset="0"/>
            </a:endParaRPr>
          </a:p>
          <a:p>
            <a:r>
              <a:rPr lang="en-US" altLang="x-none" sz="2000" b="1" dirty="0">
                <a:solidFill>
                  <a:schemeClr val="bg1"/>
                </a:solidFill>
                <a:effectLst>
                  <a:outerShdw blurRad="38100" dist="22860" dir="5400000" algn="tl" rotWithShape="0">
                    <a:srgbClr val="000000">
                      <a:alpha val="30000"/>
                    </a:srgbClr>
                  </a:outerShdw>
                </a:effectLst>
                <a:latin typeface="Calibri" panose="020F0502020204030204" charset="0"/>
                <a:ea typeface="SimSun" panose="02010600030101010101" pitchFamily="2" charset="-122"/>
                <a:sym typeface="Calibri" panose="020F0502020204030204" charset="0"/>
              </a:rPr>
              <a:t>      REMOVAL</a:t>
            </a:r>
            <a:endParaRPr lang="en-US" altLang="x-none" sz="2000" b="1" dirty="0">
              <a:solidFill>
                <a:schemeClr val="bg1"/>
              </a:solidFill>
              <a:effectLst>
                <a:outerShdw blurRad="38100" dist="22860" dir="5400000" algn="tl" rotWithShape="0">
                  <a:srgbClr val="000000">
                    <a:alpha val="30000"/>
                  </a:srgbClr>
                </a:outerShdw>
              </a:effectLst>
              <a:latin typeface="Calibri" panose="020F0502020204030204" charset="0"/>
              <a:ea typeface="SimSun" panose="02010600030101010101" pitchFamily="2" charset="-122"/>
              <a:sym typeface="Calibri" panose="020F0502020204030204" charset="0"/>
            </a:endParaRPr>
          </a:p>
        </p:txBody>
      </p:sp>
      <p:sp>
        <p:nvSpPr>
          <p:cNvPr id="7199" name="文本框 24"/>
          <p:cNvSpPr/>
          <p:nvPr/>
        </p:nvSpPr>
        <p:spPr>
          <a:xfrm>
            <a:off x="3960813" y="4383088"/>
            <a:ext cx="274955" cy="583565"/>
          </a:xfrm>
          <a:prstGeom prst="rect">
            <a:avLst/>
          </a:prstGeom>
          <a:noFill/>
          <a:ln w="9525">
            <a:noFill/>
          </a:ln>
        </p:spPr>
        <p:txBody>
          <a:bodyPr wrap="none" anchor="t" anchorCtr="0">
            <a:spAutoFit/>
          </a:bodyPr>
          <a:p>
            <a:r>
              <a:rPr lang="en-US" altLang="x-none" sz="3200" b="1" dirty="0">
                <a:solidFill>
                  <a:srgbClr val="000000"/>
                </a:solidFill>
                <a:latin typeface="Calibri" panose="020F0502020204030204" charset="0"/>
                <a:ea typeface="SimSun" panose="02010600030101010101" pitchFamily="2" charset="-122"/>
                <a:sym typeface="Calibri" panose="020F0502020204030204" charset="0"/>
              </a:rPr>
              <a:t> </a:t>
            </a:r>
            <a:endParaRPr lang="en-US" altLang="x-none" b="1" dirty="0">
              <a:solidFill>
                <a:srgbClr val="FDFDFD"/>
              </a:solidFill>
              <a:latin typeface="方正姚体" pitchFamily="2" charset="-122"/>
              <a:ea typeface="SimSun" panose="02010600030101010101" pitchFamily="2" charset="-122"/>
              <a:sym typeface="方正姚体" pitchFamily="2" charset="-122"/>
            </a:endParaRPr>
          </a:p>
        </p:txBody>
      </p:sp>
      <p:sp>
        <p:nvSpPr>
          <p:cNvPr id="7200" name="文本框 24"/>
          <p:cNvSpPr/>
          <p:nvPr/>
        </p:nvSpPr>
        <p:spPr>
          <a:xfrm>
            <a:off x="6654800" y="4337050"/>
            <a:ext cx="1978660" cy="953135"/>
          </a:xfrm>
          <a:prstGeom prst="rect">
            <a:avLst/>
          </a:prstGeom>
          <a:noFill/>
          <a:ln w="9525">
            <a:noFill/>
          </a:ln>
        </p:spPr>
        <p:txBody>
          <a:bodyPr wrap="none" anchor="t" anchorCtr="0">
            <a:spAutoFit/>
          </a:bodyPr>
          <a:p>
            <a:r>
              <a:rPr lang="en-US" altLang="x-none" sz="2000" b="1" dirty="0">
                <a:solidFill>
                  <a:srgbClr val="FDFDFD"/>
                </a:solidFill>
                <a:latin typeface="方正姚体" pitchFamily="2" charset="-122"/>
                <a:ea typeface="SimSun" panose="02010600030101010101" pitchFamily="2" charset="-122"/>
                <a:sym typeface="方正姚体" pitchFamily="2" charset="-122"/>
              </a:rPr>
              <a:t>MODEL BUILDING</a:t>
            </a:r>
            <a:endParaRPr lang="en-US" altLang="x-none" sz="2000" b="1" dirty="0">
              <a:solidFill>
                <a:srgbClr val="FDFDFD"/>
              </a:solidFill>
              <a:latin typeface="方正姚体" pitchFamily="2" charset="-122"/>
              <a:ea typeface="SimSun" panose="02010600030101010101" pitchFamily="2" charset="-122"/>
              <a:sym typeface="方正姚体" pitchFamily="2" charset="-122"/>
            </a:endParaRPr>
          </a:p>
          <a:p>
            <a:r>
              <a:rPr lang="en-US" altLang="x-none" b="1" dirty="0">
                <a:solidFill>
                  <a:srgbClr val="FDFDFD"/>
                </a:solidFill>
                <a:latin typeface="方正姚体" pitchFamily="2" charset="-122"/>
                <a:ea typeface="SimSun" panose="02010600030101010101" pitchFamily="2" charset="-122"/>
                <a:sym typeface="方正姚体" pitchFamily="2" charset="-122"/>
              </a:rPr>
              <a:t> AND EVALUATE </a:t>
            </a:r>
            <a:endParaRPr lang="en-US" altLang="x-none" b="1" dirty="0">
              <a:solidFill>
                <a:srgbClr val="FDFDFD"/>
              </a:solidFill>
              <a:latin typeface="方正姚体" pitchFamily="2" charset="-122"/>
              <a:ea typeface="SimSun" panose="02010600030101010101" pitchFamily="2" charset="-122"/>
              <a:sym typeface="方正姚体" pitchFamily="2" charset="-122"/>
            </a:endParaRPr>
          </a:p>
          <a:p>
            <a:r>
              <a:rPr lang="en-US" altLang="x-none" b="1" dirty="0">
                <a:solidFill>
                  <a:srgbClr val="FDFDFD"/>
                </a:solidFill>
                <a:latin typeface="方正姚体" pitchFamily="2" charset="-122"/>
                <a:ea typeface="SimSun" panose="02010600030101010101" pitchFamily="2" charset="-122"/>
                <a:sym typeface="方正姚体" pitchFamily="2" charset="-122"/>
              </a:rPr>
              <a:t>   ACCURACY</a:t>
            </a:r>
            <a:endParaRPr lang="en-US" altLang="x-none" b="1" dirty="0">
              <a:solidFill>
                <a:srgbClr val="FDFDFD"/>
              </a:solidFill>
              <a:latin typeface="方正姚体" pitchFamily="2" charset="-122"/>
              <a:ea typeface="SimSun" panose="02010600030101010101" pitchFamily="2" charset="-122"/>
              <a:sym typeface="方正姚体" pitchFamily="2" charset="-122"/>
            </a:endParaRPr>
          </a:p>
        </p:txBody>
      </p:sp>
      <p:sp>
        <p:nvSpPr>
          <p:cNvPr id="7201" name="文本框 24"/>
          <p:cNvSpPr/>
          <p:nvPr/>
        </p:nvSpPr>
        <p:spPr>
          <a:xfrm>
            <a:off x="9439910" y="4106545"/>
            <a:ext cx="1800860" cy="1137285"/>
          </a:xfrm>
          <a:prstGeom prst="rect">
            <a:avLst/>
          </a:prstGeom>
          <a:noFill/>
          <a:ln w="9525">
            <a:noFill/>
          </a:ln>
        </p:spPr>
        <p:txBody>
          <a:bodyPr wrap="none" anchor="t" anchorCtr="0">
            <a:spAutoFit/>
          </a:bodyPr>
          <a:p>
            <a:r>
              <a:rPr lang="en-US" altLang="x-none" sz="3200" b="1" dirty="0">
                <a:solidFill>
                  <a:srgbClr val="000000"/>
                </a:solidFill>
                <a:latin typeface="Calibri" panose="020F0502020204030204" charset="0"/>
                <a:ea typeface="SimSun" panose="02010600030101010101" pitchFamily="2" charset="-122"/>
                <a:sym typeface="Calibri" panose="020F0502020204030204" charset="0"/>
              </a:rPr>
              <a:t>  </a:t>
            </a:r>
            <a:r>
              <a:rPr lang="en-US" altLang="x-none" sz="2000" b="1" dirty="0">
                <a:solidFill>
                  <a:srgbClr val="FDFDFD"/>
                </a:solidFill>
                <a:latin typeface="方正姚体" pitchFamily="2" charset="-122"/>
                <a:ea typeface="SimSun" panose="02010600030101010101" pitchFamily="2" charset="-122"/>
                <a:sym typeface="方正姚体" pitchFamily="2" charset="-122"/>
              </a:rPr>
              <a:t>DEPLOYMENT </a:t>
            </a:r>
            <a:endParaRPr lang="en-US" altLang="x-none" sz="2000" b="1" dirty="0">
              <a:solidFill>
                <a:srgbClr val="FDFDFD"/>
              </a:solidFill>
              <a:latin typeface="方正姚体" pitchFamily="2" charset="-122"/>
              <a:ea typeface="SimSun" panose="02010600030101010101" pitchFamily="2" charset="-122"/>
              <a:sym typeface="方正姚体" pitchFamily="2" charset="-122"/>
            </a:endParaRPr>
          </a:p>
          <a:p>
            <a:r>
              <a:rPr lang="en-US" altLang="x-none" b="1" dirty="0">
                <a:solidFill>
                  <a:srgbClr val="FDFDFD"/>
                </a:solidFill>
                <a:latin typeface="方正姚体" pitchFamily="2" charset="-122"/>
                <a:ea typeface="SimSun" panose="02010600030101010101" pitchFamily="2" charset="-122"/>
                <a:sym typeface="方正姚体" pitchFamily="2" charset="-122"/>
              </a:rPr>
              <a:t>AND WITH USER </a:t>
            </a:r>
            <a:endParaRPr lang="en-US" altLang="x-none" b="1" dirty="0">
              <a:solidFill>
                <a:srgbClr val="FDFDFD"/>
              </a:solidFill>
              <a:latin typeface="方正姚体" pitchFamily="2" charset="-122"/>
              <a:ea typeface="SimSun" panose="02010600030101010101" pitchFamily="2" charset="-122"/>
              <a:sym typeface="方正姚体" pitchFamily="2" charset="-122"/>
            </a:endParaRPr>
          </a:p>
          <a:p>
            <a:r>
              <a:rPr lang="en-US" altLang="x-none" b="1" dirty="0">
                <a:solidFill>
                  <a:srgbClr val="FDFDFD"/>
                </a:solidFill>
                <a:latin typeface="方正姚体" pitchFamily="2" charset="-122"/>
                <a:ea typeface="SimSun" panose="02010600030101010101" pitchFamily="2" charset="-122"/>
                <a:sym typeface="方正姚体" pitchFamily="2" charset="-122"/>
              </a:rPr>
              <a:t>  INTEFERENCE</a:t>
            </a:r>
            <a:endParaRPr lang="en-US" altLang="x-none" b="1" dirty="0">
              <a:solidFill>
                <a:srgbClr val="FDFDFD"/>
              </a:solidFill>
              <a:latin typeface="方正姚体" pitchFamily="2" charset="-122"/>
              <a:ea typeface="SimSun" panose="02010600030101010101" pitchFamily="2" charset="-122"/>
              <a:sym typeface="方正姚体" pitchFamily="2" charset="-122"/>
            </a:endParaRPr>
          </a:p>
        </p:txBody>
      </p:sp>
      <p:sp>
        <p:nvSpPr>
          <p:cNvPr id="7202" name="文本框 48"/>
          <p:cNvSpPr/>
          <p:nvPr/>
        </p:nvSpPr>
        <p:spPr>
          <a:xfrm>
            <a:off x="1814513" y="5713413"/>
            <a:ext cx="6583362" cy="2892425"/>
          </a:xfrm>
          <a:prstGeom prst="rect">
            <a:avLst/>
          </a:prstGeom>
          <a:noFill/>
          <a:ln w="9525">
            <a:noFill/>
          </a:ln>
        </p:spPr>
        <p:txBody>
          <a:bodyPr wrap="none" anchor="t" anchorCtr="0">
            <a:spAutoFit/>
          </a:bodyPr>
          <a:p>
            <a:endParaRPr lang="zh-CN" altLang="en-US" sz="1600" dirty="0">
              <a:solidFill>
                <a:srgbClr val="3F3E40"/>
              </a:solidFill>
              <a:latin typeface="方正姚体" pitchFamily="2" charset="-122"/>
              <a:ea typeface="方正姚体" pitchFamily="2" charset="-122"/>
              <a:sym typeface="方正姚体" pitchFamily="2" charset="-122"/>
            </a:endParaRPr>
          </a:p>
          <a:p>
            <a:r>
              <a:rPr lang="en-US" altLang="x-none" sz="1600" dirty="0">
                <a:solidFill>
                  <a:srgbClr val="3F3E40"/>
                </a:solidFill>
                <a:latin typeface="方正姚体" pitchFamily="2" charset="-122"/>
                <a:ea typeface="方正姚体" pitchFamily="2" charset="-122"/>
                <a:sym typeface="方正姚体" pitchFamily="2" charset="-122"/>
              </a:rPr>
              <a:t>Click here to add  you to the center of the narrative thought </a:t>
            </a:r>
            <a:endParaRPr lang="en-US" altLang="x-none" sz="1600" dirty="0">
              <a:solidFill>
                <a:srgbClr val="3F3E40"/>
              </a:solidFill>
              <a:latin typeface="方正姚体" pitchFamily="2" charset="-122"/>
              <a:ea typeface="方正姚体" pitchFamily="2" charset="-122"/>
              <a:sym typeface="方正姚体" pitchFamily="2" charset="-122"/>
            </a:endParaRPr>
          </a:p>
          <a:p>
            <a:r>
              <a:rPr lang="en-US" altLang="x-none" sz="1600" dirty="0">
                <a:solidFill>
                  <a:srgbClr val="3F3E40"/>
                </a:solidFill>
                <a:latin typeface="方正姚体" pitchFamily="2" charset="-122"/>
                <a:ea typeface="方正姚体" pitchFamily="2" charset="-122"/>
                <a:sym typeface="方正姚体" pitchFamily="2" charset="-122"/>
              </a:rPr>
              <a:t>Click here to add  you to the center of the narrative thought  </a:t>
            </a:r>
            <a:endParaRPr lang="zh-CN" altLang="en-US" sz="1600" dirty="0">
              <a:solidFill>
                <a:srgbClr val="3F3E40"/>
              </a:solidFill>
              <a:latin typeface="方正姚体" pitchFamily="2" charset="-122"/>
              <a:ea typeface="方正姚体" pitchFamily="2" charset="-122"/>
              <a:sym typeface="方正姚体" pitchFamily="2" charset="-122"/>
            </a:endParaRPr>
          </a:p>
          <a:p>
            <a:endParaRPr lang="zh-CN" altLang="en-US" sz="1400" dirty="0">
              <a:solidFill>
                <a:srgbClr val="3F3E40"/>
              </a:solidFill>
              <a:latin typeface="方正姚体" pitchFamily="2" charset="-122"/>
              <a:ea typeface="方正姚体" pitchFamily="2" charset="-122"/>
              <a:sym typeface="方正姚体" pitchFamily="2" charset="-122"/>
            </a:endParaRPr>
          </a:p>
          <a:p>
            <a:endParaRPr lang="zh-CN" altLang="en-US" sz="1600" dirty="0">
              <a:solidFill>
                <a:srgbClr val="3F3E40"/>
              </a:solidFill>
              <a:latin typeface="方正姚体" pitchFamily="2" charset="-122"/>
              <a:ea typeface="方正姚体" pitchFamily="2" charset="-122"/>
              <a:sym typeface="方正姚体" pitchFamily="2" charset="-122"/>
            </a:endParaRPr>
          </a:p>
          <a:p>
            <a:endParaRPr lang="zh-CN" altLang="en-US" sz="1600" dirty="0">
              <a:solidFill>
                <a:srgbClr val="3F3E40"/>
              </a:solidFill>
              <a:latin typeface="方正姚体" pitchFamily="2" charset="-122"/>
              <a:ea typeface="方正姚体" pitchFamily="2" charset="-122"/>
              <a:sym typeface="方正姚体" pitchFamily="2" charset="-122"/>
            </a:endParaRPr>
          </a:p>
          <a:p>
            <a:endParaRPr lang="zh-CN" altLang="en-US" sz="1400" dirty="0">
              <a:solidFill>
                <a:srgbClr val="3F3E40"/>
              </a:solidFill>
              <a:latin typeface="方正姚体" pitchFamily="2" charset="-122"/>
              <a:ea typeface="方正姚体" pitchFamily="2" charset="-122"/>
              <a:sym typeface="方正姚体" pitchFamily="2" charset="-122"/>
            </a:endParaRPr>
          </a:p>
          <a:p>
            <a:endParaRPr lang="zh-CN" altLang="en-US" dirty="0">
              <a:solidFill>
                <a:srgbClr val="3F3E40"/>
              </a:solidFill>
              <a:latin typeface="Agency FB" panose="020B0503020202020204" pitchFamily="2" charset="0"/>
              <a:ea typeface="华文宋体" pitchFamily="2" charset="-122"/>
              <a:sym typeface="Agency FB" panose="020B0503020202020204" pitchFamily="2" charset="0"/>
            </a:endParaRPr>
          </a:p>
          <a:p>
            <a:endParaRPr lang="zh-CN" altLang="en-US" sz="2000" dirty="0">
              <a:solidFill>
                <a:srgbClr val="3F3E40"/>
              </a:solidFill>
              <a:latin typeface="Microsoft YaHei" panose="020B0503020204020204" pitchFamily="2" charset="-122"/>
              <a:ea typeface="Microsoft YaHei" panose="020B0503020204020204" pitchFamily="2" charset="-122"/>
              <a:sym typeface="Microsoft YaHei" panose="020B0503020204020204" pitchFamily="2" charset="-122"/>
            </a:endParaRPr>
          </a:p>
          <a:p>
            <a:endParaRPr lang="zh-CN" altLang="en-US" dirty="0">
              <a:solidFill>
                <a:srgbClr val="FDFDFD"/>
              </a:solidFill>
              <a:latin typeface="Calibri" panose="020F0502020204030204" charset="0"/>
              <a:ea typeface="SimSun" panose="02010600030101010101" pitchFamily="2" charset="-122"/>
              <a:sym typeface="Calibri" panose="020F0502020204030204" charset="0"/>
            </a:endParaRPr>
          </a:p>
          <a:p>
            <a:endParaRPr lang="zh-CN" altLang="en-US" dirty="0">
              <a:solidFill>
                <a:srgbClr val="3F3F3F"/>
              </a:solidFill>
              <a:latin typeface="Microsoft YaHei" panose="020B0503020204020204" pitchFamily="2" charset="-122"/>
              <a:ea typeface="Microsoft YaHei" panose="020B0503020204020204" pitchFamily="2" charset="-122"/>
              <a:sym typeface="Microsoft YaHei" panose="020B0503020204020204"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endParaRPr lang="en-US"/>
          </a:p>
        </p:txBody>
      </p:sp>
      <p:sp>
        <p:nvSpPr>
          <p:cNvPr id="3" name="Subtitle 2"/>
          <p:cNvSpPr>
            <a:spLocks noGrp="1"/>
          </p:cNvSpPr>
          <p:nvPr>
            <p:ph type="subTitle" idx="1"/>
          </p:nvPr>
        </p:nvSpPr>
        <p:spPr/>
        <p:txBody>
          <a:bodyPr/>
          <a:p>
            <a:endParaRPr lang="en-US"/>
          </a:p>
        </p:txBody>
      </p:sp>
      <p:pic>
        <p:nvPicPr>
          <p:cNvPr id="4" name="Picture 3" descr="Flowchart"/>
          <p:cNvPicPr>
            <a:picLocks noChangeAspect="1"/>
          </p:cNvPicPr>
          <p:nvPr/>
        </p:nvPicPr>
        <p:blipFill>
          <a:blip r:embed="rId1"/>
          <a:stretch>
            <a:fillRect/>
          </a:stretch>
        </p:blipFill>
        <p:spPr>
          <a:xfrm>
            <a:off x="1343660" y="-97155"/>
            <a:ext cx="9505315" cy="68586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矩形 2"/>
          <p:cNvSpPr/>
          <p:nvPr/>
        </p:nvSpPr>
        <p:spPr>
          <a:xfrm>
            <a:off x="1209675" y="-1447800"/>
            <a:ext cx="955675" cy="1279525"/>
          </a:xfrm>
          <a:prstGeom prst="rect">
            <a:avLst/>
          </a:prstGeom>
          <a:solidFill>
            <a:srgbClr val="DA1D27"/>
          </a:solidFill>
          <a:ln w="12700">
            <a:noFill/>
          </a:ln>
        </p:spPr>
        <p:txBody>
          <a:bodyPr anchor="ctr" anchorCtr="0"/>
          <a:p>
            <a:pPr algn="ctr"/>
            <a:endParaRPr lang="zh-CN" altLang="zh-CN">
              <a:solidFill>
                <a:srgbClr val="FFFFFF"/>
              </a:solidFill>
              <a:latin typeface="SimSun" panose="02010600030101010101" pitchFamily="2" charset="-122"/>
              <a:ea typeface="SimSun" panose="02010600030101010101" pitchFamily="2" charset="-122"/>
              <a:sym typeface="SimSun" panose="02010600030101010101" pitchFamily="2" charset="-122"/>
            </a:endParaRPr>
          </a:p>
        </p:txBody>
      </p:sp>
      <p:sp>
        <p:nvSpPr>
          <p:cNvPr id="9218" name="文本框 24"/>
          <p:cNvSpPr/>
          <p:nvPr/>
        </p:nvSpPr>
        <p:spPr>
          <a:xfrm flipH="1">
            <a:off x="1687513" y="328613"/>
            <a:ext cx="3324860" cy="460375"/>
          </a:xfrm>
          <a:prstGeom prst="rect">
            <a:avLst/>
          </a:prstGeom>
          <a:noFill/>
          <a:ln w="9525">
            <a:noFill/>
          </a:ln>
        </p:spPr>
        <p:txBody>
          <a:bodyPr wrap="none" anchor="t" anchorCtr="0">
            <a:spAutoFit/>
          </a:bodyPr>
          <a:p>
            <a:r>
              <a:rPr lang="en-US" altLang="x-none" sz="2400" b="1" dirty="0">
                <a:solidFill>
                  <a:srgbClr val="DA1D27"/>
                </a:solidFill>
                <a:latin typeface="Microsoft YaHei" panose="020B0503020204020204" pitchFamily="2" charset="-122"/>
                <a:ea typeface="Microsoft YaHei" panose="020B0503020204020204" pitchFamily="2" charset="-122"/>
                <a:sym typeface="Microsoft YaHei" panose="020B0503020204020204" pitchFamily="2" charset="-122"/>
              </a:rPr>
              <a:t>PROJECT SUMMARY</a:t>
            </a:r>
            <a:endParaRPr lang="zh-CN" altLang="en-US" sz="2400" b="1" dirty="0">
              <a:solidFill>
                <a:srgbClr val="DA1D27"/>
              </a:solidFill>
              <a:latin typeface="Microsoft YaHei" panose="020B0503020204020204" pitchFamily="2" charset="-122"/>
              <a:ea typeface="Microsoft YaHei" panose="020B0503020204020204" pitchFamily="2" charset="-122"/>
              <a:sym typeface="Microsoft YaHei" panose="020B0503020204020204" pitchFamily="2" charset="-122"/>
            </a:endParaRPr>
          </a:p>
        </p:txBody>
      </p:sp>
      <p:sp>
        <p:nvSpPr>
          <p:cNvPr id="9219" name="任意多边形 15"/>
          <p:cNvSpPr/>
          <p:nvPr/>
        </p:nvSpPr>
        <p:spPr>
          <a:xfrm>
            <a:off x="520700" y="188913"/>
            <a:ext cx="1009650" cy="619125"/>
          </a:xfrm>
          <a:custGeom>
            <a:avLst/>
            <a:gdLst/>
            <a:ahLst/>
            <a:cxnLst>
              <a:cxn ang="0">
                <a:pos x="1629087" y="0"/>
              </a:cxn>
              <a:cxn ang="0">
                <a:pos x="2316060" y="0"/>
              </a:cxn>
              <a:cxn ang="0">
                <a:pos x="4009292" y="0"/>
              </a:cxn>
              <a:cxn ang="0">
                <a:pos x="4696265" y="0"/>
              </a:cxn>
              <a:cxn ang="0">
                <a:pos x="3067179" y="2878754"/>
              </a:cxn>
              <a:cxn ang="0">
                <a:pos x="2380206" y="2878754"/>
              </a:cxn>
              <a:cxn ang="0">
                <a:pos x="686973" y="2878754"/>
              </a:cxn>
              <a:cxn ang="0">
                <a:pos x="0" y="2878754"/>
              </a:cxn>
            </a:cxnLst>
            <a:pathLst>
              <a:path w="4696265" h="2878754">
                <a:moveTo>
                  <a:pt x="1629087" y="0"/>
                </a:moveTo>
                <a:lnTo>
                  <a:pt x="2316060" y="0"/>
                </a:lnTo>
                <a:lnTo>
                  <a:pt x="4009292" y="0"/>
                </a:lnTo>
                <a:lnTo>
                  <a:pt x="4696265" y="0"/>
                </a:lnTo>
                <a:lnTo>
                  <a:pt x="3067179" y="2878754"/>
                </a:lnTo>
                <a:lnTo>
                  <a:pt x="2380206" y="2878754"/>
                </a:lnTo>
                <a:lnTo>
                  <a:pt x="686973" y="2878754"/>
                </a:lnTo>
                <a:lnTo>
                  <a:pt x="0" y="2878754"/>
                </a:lnTo>
                <a:close/>
              </a:path>
            </a:pathLst>
          </a:custGeom>
          <a:solidFill>
            <a:srgbClr val="DA1D27"/>
          </a:solidFill>
          <a:ln w="12700">
            <a:noFill/>
          </a:ln>
        </p:spPr>
        <p:txBody>
          <a:bodyPr/>
          <a:p>
            <a:endParaRPr lang="en-US"/>
          </a:p>
        </p:txBody>
      </p:sp>
      <p:sp>
        <p:nvSpPr>
          <p:cNvPr id="9220" name="文本框 16"/>
          <p:cNvSpPr/>
          <p:nvPr/>
        </p:nvSpPr>
        <p:spPr>
          <a:xfrm>
            <a:off x="768350" y="236538"/>
            <a:ext cx="361315" cy="521970"/>
          </a:xfrm>
          <a:prstGeom prst="rect">
            <a:avLst/>
          </a:prstGeom>
          <a:noFill/>
          <a:ln w="9525">
            <a:noFill/>
          </a:ln>
        </p:spPr>
        <p:txBody>
          <a:bodyPr wrap="none" anchor="t" anchorCtr="0">
            <a:spAutoFit/>
          </a:bodyPr>
          <a:p>
            <a:r>
              <a:rPr lang="en-US" altLang="x-none" sz="2800" dirty="0">
                <a:solidFill>
                  <a:srgbClr val="FDFDFD"/>
                </a:solidFill>
                <a:latin typeface="Impact" panose="020B0806030902050204" pitchFamily="2" charset="0"/>
                <a:ea typeface="SimSun" panose="02010600030101010101" pitchFamily="2" charset="-122"/>
                <a:sym typeface="Impact" panose="020B0806030902050204" pitchFamily="2" charset="0"/>
              </a:rPr>
              <a:t>2</a:t>
            </a:r>
            <a:endParaRPr lang="zh-CN" altLang="en-US" sz="2800" dirty="0">
              <a:solidFill>
                <a:srgbClr val="FDFDFD"/>
              </a:solidFill>
              <a:latin typeface="Impact" panose="020B0806030902050204" pitchFamily="2" charset="0"/>
              <a:ea typeface="SimSun" panose="02010600030101010101" pitchFamily="2" charset="-122"/>
              <a:sym typeface="Impact" panose="020B0806030902050204" pitchFamily="2" charset="0"/>
            </a:endParaRPr>
          </a:p>
        </p:txBody>
      </p:sp>
      <p:sp>
        <p:nvSpPr>
          <p:cNvPr id="9221" name="矩形 5"/>
          <p:cNvSpPr/>
          <p:nvPr/>
        </p:nvSpPr>
        <p:spPr>
          <a:xfrm>
            <a:off x="31750" y="908050"/>
            <a:ext cx="12192000" cy="883920"/>
          </a:xfrm>
          <a:prstGeom prst="rect">
            <a:avLst/>
          </a:prstGeom>
          <a:solidFill>
            <a:srgbClr val="DA1D27"/>
          </a:solidFill>
          <a:ln w="12700">
            <a:noFill/>
          </a:ln>
        </p:spPr>
        <p:txBody>
          <a:bodyPr anchor="ctr" anchorCtr="0"/>
          <a:p>
            <a:pPr algn="ctr"/>
            <a:endParaRPr lang="zh-CN" altLang="zh-CN">
              <a:solidFill>
                <a:srgbClr val="FFFFFF"/>
              </a:solidFill>
              <a:latin typeface="SimSun" panose="02010600030101010101" pitchFamily="2" charset="-122"/>
              <a:ea typeface="SimSun" panose="02010600030101010101" pitchFamily="2" charset="-122"/>
              <a:sym typeface="SimSun" panose="02010600030101010101" pitchFamily="2" charset="-122"/>
            </a:endParaRPr>
          </a:p>
        </p:txBody>
      </p:sp>
      <p:sp>
        <p:nvSpPr>
          <p:cNvPr id="9224" name="矩形 8"/>
          <p:cNvSpPr/>
          <p:nvPr/>
        </p:nvSpPr>
        <p:spPr>
          <a:xfrm>
            <a:off x="9074150" y="179388"/>
            <a:ext cx="3117850" cy="728662"/>
          </a:xfrm>
          <a:prstGeom prst="rect">
            <a:avLst/>
          </a:prstGeom>
          <a:solidFill>
            <a:srgbClr val="DA1D27">
              <a:alpha val="68999"/>
            </a:srgbClr>
          </a:solidFill>
          <a:ln w="12700">
            <a:noFill/>
          </a:ln>
        </p:spPr>
        <p:txBody>
          <a:bodyPr anchor="ctr" anchorCtr="0"/>
          <a:p>
            <a:pPr algn="ctr"/>
            <a:endParaRPr lang="zh-CN" altLang="zh-CN">
              <a:solidFill>
                <a:srgbClr val="FFFFFF"/>
              </a:solidFill>
              <a:latin typeface="SimSun" panose="02010600030101010101" pitchFamily="2" charset="-122"/>
              <a:ea typeface="SimSun" panose="02010600030101010101" pitchFamily="2" charset="-122"/>
              <a:sym typeface="SimSun" panose="02010600030101010101" pitchFamily="2" charset="-122"/>
            </a:endParaRPr>
          </a:p>
        </p:txBody>
      </p:sp>
      <p:sp>
        <p:nvSpPr>
          <p:cNvPr id="9225" name="矩形 9"/>
          <p:cNvSpPr/>
          <p:nvPr/>
        </p:nvSpPr>
        <p:spPr>
          <a:xfrm>
            <a:off x="9072245" y="227648"/>
            <a:ext cx="3119438" cy="728662"/>
          </a:xfrm>
          <a:prstGeom prst="rect">
            <a:avLst/>
          </a:prstGeom>
          <a:solidFill>
            <a:srgbClr val="DA1D27">
              <a:alpha val="68999"/>
            </a:srgbClr>
          </a:solidFill>
          <a:ln w="12700">
            <a:noFill/>
          </a:ln>
        </p:spPr>
        <p:txBody>
          <a:bodyPr anchor="ctr" anchorCtr="0"/>
          <a:p>
            <a:pPr algn="ctr"/>
            <a:endParaRPr lang="zh-CN" altLang="zh-CN">
              <a:solidFill>
                <a:srgbClr val="FFFFFF"/>
              </a:solidFill>
              <a:latin typeface="SimSun" panose="02010600030101010101" pitchFamily="2" charset="-122"/>
              <a:ea typeface="SimSun" panose="02010600030101010101" pitchFamily="2" charset="-122"/>
              <a:sym typeface="SimSun" panose="02010600030101010101" pitchFamily="2" charset="-122"/>
            </a:endParaRPr>
          </a:p>
        </p:txBody>
      </p:sp>
      <p:sp>
        <p:nvSpPr>
          <p:cNvPr id="9227" name="文本框 24"/>
          <p:cNvSpPr/>
          <p:nvPr/>
        </p:nvSpPr>
        <p:spPr>
          <a:xfrm flipH="1">
            <a:off x="9267825" y="4959350"/>
            <a:ext cx="2095500" cy="522288"/>
          </a:xfrm>
          <a:prstGeom prst="rect">
            <a:avLst/>
          </a:prstGeom>
          <a:noFill/>
          <a:ln w="9525">
            <a:noFill/>
          </a:ln>
        </p:spPr>
        <p:txBody>
          <a:bodyPr wrap="none" anchor="t" anchorCtr="0">
            <a:spAutoFit/>
          </a:bodyPr>
          <a:p>
            <a:r>
              <a:rPr lang="en-US" altLang="x-none" sz="2800" b="1" dirty="0">
                <a:solidFill>
                  <a:srgbClr val="FDFDFD"/>
                </a:solidFill>
                <a:latin typeface="Microsoft YaHei" panose="020B0503020204020204" pitchFamily="2" charset="-122"/>
                <a:ea typeface="Microsoft YaHei" panose="020B0503020204020204" pitchFamily="2" charset="-122"/>
                <a:sym typeface="Microsoft YaHei" panose="020B0503020204020204" pitchFamily="2" charset="-122"/>
              </a:rPr>
              <a:t>TEMPLATE</a:t>
            </a:r>
            <a:endParaRPr lang="zh-CN" altLang="en-US" sz="2800" b="1" dirty="0">
              <a:solidFill>
                <a:srgbClr val="FDFDFD"/>
              </a:solidFill>
              <a:latin typeface="Microsoft YaHei" panose="020B0503020204020204" pitchFamily="2" charset="-122"/>
              <a:ea typeface="Microsoft YaHei" panose="020B0503020204020204" pitchFamily="2" charset="-122"/>
              <a:sym typeface="Microsoft YaHei" panose="020B0503020204020204" pitchFamily="2" charset="-122"/>
            </a:endParaRPr>
          </a:p>
        </p:txBody>
      </p:sp>
      <p:sp>
        <p:nvSpPr>
          <p:cNvPr id="9228" name="矩形 14"/>
          <p:cNvSpPr/>
          <p:nvPr/>
        </p:nvSpPr>
        <p:spPr>
          <a:xfrm>
            <a:off x="31750" y="2225675"/>
            <a:ext cx="5143500" cy="1693863"/>
          </a:xfrm>
          <a:prstGeom prst="rect">
            <a:avLst/>
          </a:prstGeom>
          <a:noFill/>
          <a:ln w="9525">
            <a:noFill/>
          </a:ln>
        </p:spPr>
        <p:txBody>
          <a:bodyPr wrap="none" anchor="t" anchorCtr="0">
            <a:spAutoFit/>
          </a:bodyPr>
          <a:p>
            <a:r>
              <a:rPr lang="en-US" altLang="x-none" sz="8000" dirty="0">
                <a:solidFill>
                  <a:schemeClr val="bg1"/>
                </a:solidFill>
                <a:latin typeface="Impact" panose="020B0806030902050204" pitchFamily="2" charset="0"/>
                <a:ea typeface="SimSun" panose="02010600030101010101" pitchFamily="2" charset="-122"/>
                <a:sym typeface="Impact" panose="020B0806030902050204" pitchFamily="2" charset="0"/>
              </a:rPr>
              <a:t>   </a:t>
            </a:r>
            <a:r>
              <a:rPr lang="en-US" altLang="x-none" sz="4000" b="1" dirty="0">
                <a:solidFill>
                  <a:srgbClr val="FDFDFD"/>
                </a:solidFill>
                <a:latin typeface="方正姚体" pitchFamily="2" charset="-122"/>
                <a:ea typeface="方正姚体" pitchFamily="2" charset="-122"/>
                <a:sym typeface="方正姚体" pitchFamily="2" charset="-122"/>
              </a:rPr>
              <a:t>WE  ARE  CHAMPION</a:t>
            </a:r>
            <a:endParaRPr lang="zh-CN" altLang="en-US" sz="3600" b="1" dirty="0">
              <a:solidFill>
                <a:srgbClr val="FDFDFD"/>
              </a:solidFill>
              <a:latin typeface="方正姚体" pitchFamily="2" charset="-122"/>
              <a:ea typeface="方正姚体" pitchFamily="2" charset="-122"/>
              <a:sym typeface="方正姚体" pitchFamily="2" charset="-122"/>
            </a:endParaRPr>
          </a:p>
          <a:p>
            <a:r>
              <a:rPr lang="en-US" altLang="x-none" sz="2400" dirty="0">
                <a:solidFill>
                  <a:schemeClr val="bg1"/>
                </a:solidFill>
                <a:latin typeface="Impact" panose="020B0806030902050204" pitchFamily="2" charset="0"/>
                <a:ea typeface="方正姚体" pitchFamily="2" charset="-122"/>
                <a:sym typeface="Impact" panose="020B0806030902050204" pitchFamily="2" charset="0"/>
              </a:rPr>
              <a:t>                      </a:t>
            </a:r>
            <a:endParaRPr lang="zh-CN" altLang="en-US" sz="2000" dirty="0">
              <a:solidFill>
                <a:schemeClr val="bg1"/>
              </a:solidFill>
              <a:latin typeface="Impact" panose="020B0806030902050204" pitchFamily="2" charset="0"/>
              <a:ea typeface="方正姚体" pitchFamily="2" charset="-122"/>
              <a:sym typeface="Impact" panose="020B0806030902050204" pitchFamily="2" charset="0"/>
            </a:endParaRPr>
          </a:p>
        </p:txBody>
      </p:sp>
      <p:sp>
        <p:nvSpPr>
          <p:cNvPr id="9229" name="矩形 17"/>
          <p:cNvSpPr/>
          <p:nvPr/>
        </p:nvSpPr>
        <p:spPr>
          <a:xfrm flipV="1">
            <a:off x="313055" y="2336800"/>
            <a:ext cx="321310" cy="270510"/>
          </a:xfrm>
          <a:prstGeom prst="rect">
            <a:avLst/>
          </a:prstGeom>
          <a:solidFill>
            <a:srgbClr val="DA1D27"/>
          </a:solidFill>
          <a:ln w="12700">
            <a:noFill/>
          </a:ln>
        </p:spPr>
        <p:txBody>
          <a:bodyPr anchor="ctr" anchorCtr="0"/>
          <a:p>
            <a:pPr algn="ctr"/>
            <a:endParaRPr lang="zh-CN" altLang="zh-CN">
              <a:solidFill>
                <a:srgbClr val="FFFFFF"/>
              </a:solidFill>
              <a:latin typeface="SimSun" panose="02010600030101010101" pitchFamily="2" charset="-122"/>
              <a:ea typeface="SimSun" panose="02010600030101010101" pitchFamily="2" charset="-122"/>
              <a:sym typeface="SimSun" panose="02010600030101010101" pitchFamily="2" charset="-122"/>
            </a:endParaRPr>
          </a:p>
        </p:txBody>
      </p:sp>
      <p:sp>
        <p:nvSpPr>
          <p:cNvPr id="9230" name="矩形 18"/>
          <p:cNvSpPr/>
          <p:nvPr/>
        </p:nvSpPr>
        <p:spPr>
          <a:xfrm>
            <a:off x="313690" y="3589655"/>
            <a:ext cx="320675" cy="307975"/>
          </a:xfrm>
          <a:prstGeom prst="rect">
            <a:avLst/>
          </a:prstGeom>
          <a:solidFill>
            <a:srgbClr val="DA1D27"/>
          </a:solidFill>
          <a:ln w="12700">
            <a:noFill/>
          </a:ln>
        </p:spPr>
        <p:txBody>
          <a:bodyPr anchor="ctr" anchorCtr="0"/>
          <a:p>
            <a:pPr algn="ctr"/>
            <a:endParaRPr lang="zh-CN" altLang="zh-CN">
              <a:solidFill>
                <a:srgbClr val="FFFFFF"/>
              </a:solidFill>
              <a:latin typeface="SimSun" panose="02010600030101010101" pitchFamily="2" charset="-122"/>
              <a:ea typeface="SimSun" panose="02010600030101010101" pitchFamily="2" charset="-122"/>
              <a:sym typeface="SimSun" panose="02010600030101010101" pitchFamily="2" charset="-122"/>
            </a:endParaRPr>
          </a:p>
        </p:txBody>
      </p:sp>
      <p:sp>
        <p:nvSpPr>
          <p:cNvPr id="9231" name="文本框 19"/>
          <p:cNvSpPr/>
          <p:nvPr/>
        </p:nvSpPr>
        <p:spPr>
          <a:xfrm>
            <a:off x="634365" y="2042160"/>
            <a:ext cx="39340155" cy="1122045"/>
          </a:xfrm>
          <a:prstGeom prst="rect">
            <a:avLst/>
          </a:prstGeom>
          <a:noFill/>
          <a:ln w="9525">
            <a:noFill/>
          </a:ln>
        </p:spPr>
        <p:txBody>
          <a:bodyPr wrap="square" anchor="t" anchorCtr="0">
            <a:spAutoFit/>
          </a:bodyPr>
          <a:p>
            <a:pPr algn="l"/>
            <a:endParaRPr lang="zh-CN" altLang="en-US" sz="1100" b="1" dirty="0">
              <a:solidFill>
                <a:srgbClr val="000000"/>
              </a:solidFill>
              <a:latin typeface="方正姚体" pitchFamily="2" charset="-122"/>
              <a:ea typeface="方正姚体" pitchFamily="2" charset="-122"/>
              <a:sym typeface="方正姚体" pitchFamily="2" charset="-122"/>
            </a:endParaRPr>
          </a:p>
          <a:p>
            <a:pPr algn="l"/>
            <a:r>
              <a:rPr lang="en-US" altLang="x-none" sz="1400" b="1" dirty="0">
                <a:solidFill>
                  <a:srgbClr val="404040"/>
                </a:solidFill>
                <a:latin typeface="方正姚体" pitchFamily="2" charset="-122"/>
                <a:ea typeface="方正姚体" pitchFamily="2" charset="-122"/>
                <a:sym typeface="方正姚体" pitchFamily="2" charset="-122"/>
              </a:rPr>
              <a:t>Prediction is based on the weather forecast. This study uses various time series forecasting techniques to predict</a:t>
            </a:r>
            <a:endParaRPr lang="en-US" altLang="x-none" sz="1400" b="1" dirty="0">
              <a:solidFill>
                <a:srgbClr val="404040"/>
              </a:solidFill>
              <a:latin typeface="方正姚体" pitchFamily="2" charset="-122"/>
              <a:ea typeface="方正姚体" pitchFamily="2" charset="-122"/>
              <a:sym typeface="方正姚体" pitchFamily="2" charset="-122"/>
            </a:endParaRPr>
          </a:p>
          <a:p>
            <a:pPr algn="l"/>
            <a:r>
              <a:rPr lang="en-US" altLang="x-none" sz="1400" b="1" dirty="0">
                <a:solidFill>
                  <a:srgbClr val="404040"/>
                </a:solidFill>
                <a:latin typeface="方正姚体" pitchFamily="2" charset="-122"/>
                <a:ea typeface="方正姚体" pitchFamily="2" charset="-122"/>
                <a:sym typeface="方正姚体" pitchFamily="2" charset="-122"/>
              </a:rPr>
              <a:t>India's Air Quality Index (AQI) for the following periods. The pollutants level for Sulphur Dioxide (SO2),</a:t>
            </a:r>
            <a:endParaRPr lang="en-US" altLang="x-none" sz="1400" b="1" dirty="0">
              <a:solidFill>
                <a:srgbClr val="404040"/>
              </a:solidFill>
              <a:latin typeface="方正姚体" pitchFamily="2" charset="-122"/>
              <a:ea typeface="方正姚体" pitchFamily="2" charset="-122"/>
              <a:sym typeface="方正姚体" pitchFamily="2" charset="-122"/>
            </a:endParaRPr>
          </a:p>
          <a:p>
            <a:pPr algn="l"/>
            <a:r>
              <a:rPr lang="en-US" altLang="x-none" sz="1400" b="1" dirty="0">
                <a:solidFill>
                  <a:srgbClr val="404040"/>
                </a:solidFill>
                <a:latin typeface="方正姚体" pitchFamily="2" charset="-122"/>
                <a:ea typeface="方正姚体" pitchFamily="2" charset="-122"/>
                <a:sym typeface="方正姚体" pitchFamily="2" charset="-122"/>
              </a:rPr>
              <a:t>Carbon Monoxide (CO</a:t>
            </a:r>
            <a:r>
              <a:rPr lang="en-US" altLang="x-none" sz="1400" b="1" dirty="0">
                <a:solidFill>
                  <a:srgbClr val="404040"/>
                </a:solidFill>
                <a:latin typeface="方正姚体" pitchFamily="2" charset="-122"/>
                <a:ea typeface="方正姚体" pitchFamily="2" charset="-122"/>
                <a:sym typeface="方正姚体" pitchFamily="2" charset="-122"/>
              </a:rPr>
              <a:t>2), Nitrogen Dioxide (NO2), and Particulate Matter (PM2.5, PM10), among others, have been </a:t>
            </a:r>
            <a:endParaRPr lang="en-US" altLang="x-none" sz="1400" b="1" dirty="0">
              <a:solidFill>
                <a:srgbClr val="404040"/>
              </a:solidFill>
              <a:latin typeface="方正姚体" pitchFamily="2" charset="-122"/>
              <a:ea typeface="方正姚体" pitchFamily="2" charset="-122"/>
              <a:sym typeface="方正姚体" pitchFamily="2" charset="-122"/>
            </a:endParaRPr>
          </a:p>
          <a:p>
            <a:pPr algn="l"/>
            <a:r>
              <a:rPr lang="en-US" altLang="x-none" sz="1400" b="1" dirty="0">
                <a:solidFill>
                  <a:srgbClr val="404040"/>
                </a:solidFill>
                <a:latin typeface="方正姚体" pitchFamily="2" charset="-122"/>
                <a:ea typeface="方正姚体" pitchFamily="2" charset="-122"/>
                <a:sym typeface="方正姚体" pitchFamily="2" charset="-122"/>
              </a:rPr>
              <a:t>forecasted for different locations in India. Various evaluation metrics are applied to evaluate the model. </a:t>
            </a:r>
            <a:endParaRPr lang="en-US" altLang="x-none" sz="1400" b="1" dirty="0">
              <a:solidFill>
                <a:srgbClr val="404040"/>
              </a:solidFill>
              <a:latin typeface="方正姚体" pitchFamily="2" charset="-122"/>
              <a:ea typeface="方正姚体" pitchFamily="2" charset="-122"/>
              <a:sym typeface="方正姚体" pitchFamily="2" charset="-122"/>
            </a:endParaRPr>
          </a:p>
        </p:txBody>
      </p:sp>
      <p:sp>
        <p:nvSpPr>
          <p:cNvPr id="9232" name="文本框 20"/>
          <p:cNvSpPr/>
          <p:nvPr/>
        </p:nvSpPr>
        <p:spPr>
          <a:xfrm>
            <a:off x="634048" y="3152140"/>
            <a:ext cx="11454130" cy="1983740"/>
          </a:xfrm>
          <a:prstGeom prst="rect">
            <a:avLst/>
          </a:prstGeom>
          <a:noFill/>
          <a:ln w="9525">
            <a:noFill/>
          </a:ln>
        </p:spPr>
        <p:txBody>
          <a:bodyPr wrap="none" anchor="t" anchorCtr="0">
            <a:spAutoFit/>
          </a:bodyPr>
          <a:p>
            <a:pPr algn="l"/>
            <a:endParaRPr lang="zh-CN" altLang="en-US" sz="1100" b="1" dirty="0">
              <a:solidFill>
                <a:srgbClr val="000000"/>
              </a:solidFill>
              <a:latin typeface="方正姚体" pitchFamily="2" charset="-122"/>
              <a:ea typeface="方正姚体" pitchFamily="2" charset="-122"/>
              <a:sym typeface="方正姚体" pitchFamily="2" charset="-122"/>
            </a:endParaRPr>
          </a:p>
          <a:p>
            <a:pPr algn="l"/>
            <a:r>
              <a:rPr lang="en-US" altLang="x-none" sz="1400" b="1" dirty="0">
                <a:solidFill>
                  <a:srgbClr val="404040"/>
                </a:solidFill>
                <a:latin typeface="方正姚体" pitchFamily="2" charset="-122"/>
                <a:ea typeface="方正姚体" pitchFamily="2" charset="-122"/>
                <a:sym typeface="方正姚体" pitchFamily="2" charset="-122"/>
              </a:rPr>
              <a:t>this paper also includes references from multiple sources that throw some light on air pollution's underlying issues.</a:t>
            </a:r>
            <a:endParaRPr lang="en-US" altLang="x-none" sz="1400" b="1" dirty="0">
              <a:solidFill>
                <a:srgbClr val="404040"/>
              </a:solidFill>
              <a:latin typeface="方正姚体" pitchFamily="2" charset="-122"/>
              <a:ea typeface="方正姚体" pitchFamily="2" charset="-122"/>
              <a:sym typeface="方正姚体" pitchFamily="2" charset="-122"/>
            </a:endParaRPr>
          </a:p>
          <a:p>
            <a:pPr algn="l"/>
            <a:r>
              <a:rPr lang="en-US" altLang="x-none" sz="1400" b="1" dirty="0">
                <a:solidFill>
                  <a:srgbClr val="404040"/>
                </a:solidFill>
                <a:latin typeface="方正姚体" pitchFamily="2" charset="-122"/>
                <a:ea typeface="方正姚体" pitchFamily="2" charset="-122"/>
                <a:sym typeface="方正姚体" pitchFamily="2" charset="-122"/>
              </a:rPr>
              <a:t>As a result, this may be utilized for numerous future relevant research and discussions regarding India's air pollution.</a:t>
            </a:r>
            <a:endParaRPr lang="en-US" altLang="x-none" sz="1400" b="1" dirty="0">
              <a:solidFill>
                <a:srgbClr val="404040"/>
              </a:solidFill>
              <a:latin typeface="方正姚体" pitchFamily="2" charset="-122"/>
              <a:ea typeface="方正姚体" pitchFamily="2" charset="-122"/>
              <a:sym typeface="方正姚体" pitchFamily="2" charset="-122"/>
            </a:endParaRPr>
          </a:p>
          <a:p>
            <a:pPr algn="l"/>
            <a:r>
              <a:rPr lang="en-US" altLang="x-none" sz="1400" b="1" dirty="0">
                <a:solidFill>
                  <a:srgbClr val="404040"/>
                </a:solidFill>
                <a:latin typeface="方正姚体" pitchFamily="2" charset="-122"/>
                <a:ea typeface="方正姚体" pitchFamily="2" charset="-122"/>
                <a:sym typeface="方正姚体" pitchFamily="2" charset="-122"/>
              </a:rPr>
              <a:t>For the implementation work, different machine learning methods were used. Some regression techniques like Linear Regression </a:t>
            </a:r>
            <a:endParaRPr lang="en-US" altLang="x-none" sz="1400" b="1" dirty="0">
              <a:solidFill>
                <a:srgbClr val="404040"/>
              </a:solidFill>
              <a:latin typeface="方正姚体" pitchFamily="2" charset="-122"/>
              <a:ea typeface="方正姚体" pitchFamily="2" charset="-122"/>
              <a:sym typeface="方正姚体" pitchFamily="2" charset="-122"/>
            </a:endParaRPr>
          </a:p>
          <a:p>
            <a:pPr algn="l"/>
            <a:r>
              <a:rPr lang="en-US" altLang="x-none" sz="1400" b="1" dirty="0">
                <a:solidFill>
                  <a:srgbClr val="404040"/>
                </a:solidFill>
                <a:latin typeface="方正姚体" pitchFamily="2" charset="-122"/>
                <a:ea typeface="方正姚体" pitchFamily="2" charset="-122"/>
                <a:sym typeface="方正姚体" pitchFamily="2" charset="-122"/>
              </a:rPr>
              <a:t>LR), Decision Tree Regressor (DTR), Random Forrest (RF), and some classification techniques like Logistic Regression (LR),</a:t>
            </a:r>
            <a:endParaRPr lang="en-US" altLang="x-none" sz="1400" b="1" dirty="0">
              <a:solidFill>
                <a:srgbClr val="404040"/>
              </a:solidFill>
              <a:latin typeface="方正姚体" pitchFamily="2" charset="-122"/>
              <a:ea typeface="方正姚体" pitchFamily="2" charset="-122"/>
              <a:sym typeface="方正姚体" pitchFamily="2" charset="-122"/>
            </a:endParaRPr>
          </a:p>
          <a:p>
            <a:pPr algn="l"/>
            <a:r>
              <a:rPr lang="en-US" altLang="x-none" sz="1400" b="1" dirty="0">
                <a:solidFill>
                  <a:srgbClr val="404040"/>
                </a:solidFill>
                <a:latin typeface="方正姚体" pitchFamily="2" charset="-122"/>
                <a:ea typeface="方正姚体" pitchFamily="2" charset="-122"/>
                <a:sym typeface="方正姚体" pitchFamily="2" charset="-122"/>
              </a:rPr>
              <a:t>Decision Tree (DT), Random Forrest (RF) have been applied to achieve a better result. Regression models were applied to </a:t>
            </a:r>
            <a:endParaRPr lang="en-US" altLang="x-none" sz="1400" b="1" dirty="0">
              <a:solidFill>
                <a:srgbClr val="404040"/>
              </a:solidFill>
              <a:latin typeface="方正姚体" pitchFamily="2" charset="-122"/>
              <a:ea typeface="方正姚体" pitchFamily="2" charset="-122"/>
              <a:sym typeface="方正姚体" pitchFamily="2" charset="-122"/>
            </a:endParaRPr>
          </a:p>
          <a:p>
            <a:pPr algn="l"/>
            <a:r>
              <a:rPr lang="en-US" altLang="x-none" sz="1400" b="1" dirty="0">
                <a:solidFill>
                  <a:srgbClr val="404040"/>
                </a:solidFill>
                <a:latin typeface="方正姚体" pitchFamily="2" charset="-122"/>
                <a:ea typeface="方正姚体" pitchFamily="2" charset="-122"/>
                <a:sym typeface="方正姚体" pitchFamily="2" charset="-122"/>
              </a:rPr>
              <a:t>predict the AQI score, and classification models were built to classify the model based on the AQI score.</a:t>
            </a:r>
            <a:endParaRPr lang="en-US" altLang="x-none" sz="1400" b="1" dirty="0">
              <a:solidFill>
                <a:srgbClr val="404040"/>
              </a:solidFill>
              <a:latin typeface="方正姚体" pitchFamily="2" charset="-122"/>
              <a:ea typeface="方正姚体" pitchFamily="2" charset="-122"/>
              <a:sym typeface="方正姚体" pitchFamily="2" charset="-122"/>
            </a:endParaRPr>
          </a:p>
          <a:p>
            <a:pPr algn="l"/>
            <a:r>
              <a:rPr lang="en-US" altLang="x-none" sz="1400" b="1" dirty="0">
                <a:solidFill>
                  <a:srgbClr val="404040"/>
                </a:solidFill>
                <a:latin typeface="方正姚体" pitchFamily="2" charset="-122"/>
                <a:ea typeface="方正姚体" pitchFamily="2" charset="-122"/>
                <a:sym typeface="方正姚体" pitchFamily="2" charset="-122"/>
              </a:rPr>
              <a:t>The performance measurements Mean Squared Error (MSE), Root Mean Squared Error (RMSE), Mean Absolute Error (MAE), </a:t>
            </a:r>
            <a:endParaRPr lang="en-US" altLang="x-none" sz="1400" b="1" dirty="0">
              <a:solidFill>
                <a:srgbClr val="404040"/>
              </a:solidFill>
              <a:latin typeface="方正姚体" pitchFamily="2" charset="-122"/>
              <a:ea typeface="方正姚体" pitchFamily="2" charset="-122"/>
              <a:sym typeface="方正姚体" pitchFamily="2" charset="-122"/>
            </a:endParaRPr>
          </a:p>
          <a:p>
            <a:pPr algn="l"/>
            <a:r>
              <a:rPr lang="en-US" altLang="x-none" sz="1400" b="1" dirty="0">
                <a:solidFill>
                  <a:srgbClr val="404040"/>
                </a:solidFill>
                <a:latin typeface="方正姚体" pitchFamily="2" charset="-122"/>
                <a:ea typeface="方正姚体" pitchFamily="2" charset="-122"/>
                <a:sym typeface="方正姚体" pitchFamily="2" charset="-122"/>
              </a:rPr>
              <a:t>and Kappa Score are used to calculate error rates. Regression and Classification two models are merged for our prediction.</a:t>
            </a:r>
            <a:endParaRPr lang="en-US" altLang="x-none" sz="1400" b="1" dirty="0">
              <a:solidFill>
                <a:srgbClr val="404040"/>
              </a:solidFill>
              <a:latin typeface="方正姚体" pitchFamily="2" charset="-122"/>
              <a:ea typeface="方正姚体" pitchFamily="2" charset="-122"/>
              <a:sym typeface="方正姚体" pitchFamily="2" charset="-122"/>
            </a:endParaRPr>
          </a:p>
        </p:txBody>
      </p:sp>
      <p:sp>
        <p:nvSpPr>
          <p:cNvPr id="2" name="矩形 18"/>
          <p:cNvSpPr/>
          <p:nvPr/>
        </p:nvSpPr>
        <p:spPr>
          <a:xfrm>
            <a:off x="313690" y="5337175"/>
            <a:ext cx="320675" cy="307975"/>
          </a:xfrm>
          <a:prstGeom prst="rect">
            <a:avLst/>
          </a:prstGeom>
          <a:solidFill>
            <a:srgbClr val="DA1D27"/>
          </a:solidFill>
          <a:ln w="12700">
            <a:noFill/>
          </a:ln>
        </p:spPr>
        <p:txBody>
          <a:bodyPr anchor="ctr" anchorCtr="0"/>
          <a:p>
            <a:pPr algn="ctr"/>
            <a:endParaRPr lang="zh-CN" altLang="zh-CN">
              <a:solidFill>
                <a:srgbClr val="FFFFFF"/>
              </a:solidFill>
              <a:latin typeface="SimSun" panose="02010600030101010101" pitchFamily="2" charset="-122"/>
              <a:ea typeface="SimSun" panose="02010600030101010101" pitchFamily="2" charset="-122"/>
              <a:sym typeface="SimSun" panose="02010600030101010101" pitchFamily="2" charset="-122"/>
            </a:endParaRPr>
          </a:p>
        </p:txBody>
      </p:sp>
      <p:sp>
        <p:nvSpPr>
          <p:cNvPr id="4" name="Text Box 3"/>
          <p:cNvSpPr txBox="1"/>
          <p:nvPr/>
        </p:nvSpPr>
        <p:spPr>
          <a:xfrm>
            <a:off x="768350" y="5327650"/>
            <a:ext cx="10505440" cy="1045210"/>
          </a:xfrm>
          <a:prstGeom prst="rect">
            <a:avLst/>
          </a:prstGeom>
          <a:noFill/>
        </p:spPr>
        <p:txBody>
          <a:bodyPr wrap="none" rtlCol="0">
            <a:spAutoFit/>
          </a:bodyPr>
          <a:p>
            <a:pPr algn="l"/>
            <a:r>
              <a:rPr lang="en-US" sz="2000" b="1"/>
              <a:t>Ip = [IHi – ILo / BPHi – BPLo] (Cp – BPLo) + ILo</a:t>
            </a:r>
            <a:endParaRPr lang="en-US" sz="2000" b="1"/>
          </a:p>
          <a:p>
            <a:pPr algn="l"/>
            <a:r>
              <a:rPr lang="en-US" sz="1400"/>
              <a:t>Ip = index of pollutant p                                                                          Cp = truncated concentration of pollutant p</a:t>
            </a:r>
            <a:endParaRPr lang="en-US" sz="1400"/>
          </a:p>
          <a:p>
            <a:pPr algn="l"/>
            <a:r>
              <a:rPr lang="en-US" sz="1400"/>
              <a:t>BPHi = concentration breakpoint i.e. greater than or equal to Cp          BPLo = concentration breakpoint i.e. less than or equal to Cp</a:t>
            </a:r>
            <a:endParaRPr lang="en-US" sz="1400"/>
          </a:p>
          <a:p>
            <a:pPr algn="l"/>
            <a:r>
              <a:rPr lang="en-US" sz="1400"/>
              <a:t>IHi = AQI value corresponding to BPHi                                                  ILo = AQI value corresponding to BPLo</a:t>
            </a:r>
            <a:endParaRPr lang="en-US" sz="1400"/>
          </a:p>
        </p:txBody>
      </p:sp>
    </p:spTree>
  </p:cSld>
  <p:clrMapOvr>
    <a:masterClrMapping/>
  </p:clrMapOvr>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12760</Words>
  <Application>WPS Presentation</Application>
  <PresentationFormat>宽屏</PresentationFormat>
  <Paragraphs>237</Paragraphs>
  <Slides>23</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23</vt:i4>
      </vt:variant>
    </vt:vector>
  </HeadingPairs>
  <TitlesOfParts>
    <vt:vector size="37" baseType="lpstr">
      <vt:lpstr>Arial</vt:lpstr>
      <vt:lpstr>SimSun</vt:lpstr>
      <vt:lpstr>Wingdings</vt:lpstr>
      <vt:lpstr>Calibri Light</vt:lpstr>
      <vt:lpstr>Calibri</vt:lpstr>
      <vt:lpstr>Impact</vt:lpstr>
      <vt:lpstr>方正姚体</vt:lpstr>
      <vt:lpstr>华文宋体</vt:lpstr>
      <vt:lpstr>Microsoft YaHei</vt:lpstr>
      <vt:lpstr>Agency FB</vt:lpstr>
      <vt:lpstr>Arial Unicode MS</vt:lpstr>
      <vt:lpstr>Algerian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FORMULA</vt:lpstr>
      <vt:lpstr>PowerPoint 演示文稿</vt:lpstr>
      <vt:lpstr>PowerPoint 演示文稿</vt:lpstr>
      <vt:lpstr>PowerPoint 演示文稿</vt:lpstr>
      <vt:lpstr>PowerPoint 演示文稿</vt:lpstr>
      <vt:lpstr>BUILDING MODELS</vt:lpstr>
      <vt:lpstr>LINEAR REGRESSION</vt:lpstr>
      <vt:lpstr>RANDOM FOREST</vt:lpstr>
      <vt:lpstr>PowerPoint 演示文稿</vt:lpstr>
      <vt:lpstr>MODEL EVALUVATION AND DEPLOYMENT</vt:lpstr>
      <vt:lpstr>PowerPoint 演示文稿</vt:lpstr>
      <vt:lpstr>10 Tips how you can reduce Air Pollution:</vt:lpstr>
      <vt:lpstr>ITS BEEN A PLEASURE  .THANK YOU    </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mrsha</cp:lastModifiedBy>
  <cp:revision>114</cp:revision>
  <dcterms:created xsi:type="dcterms:W3CDTF">2015-09-10T10:18:00Z</dcterms:created>
  <dcterms:modified xsi:type="dcterms:W3CDTF">2023-07-07T12:10:29Z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1033-11.2.0.11417</vt:lpwstr>
  </property>
  <property fmtid="{D5CDD505-2E9C-101B-9397-08002B2CF9AE}" pid="3" name="ICV">
    <vt:lpwstr>60F2762AFB6941D4B9EC41B088E4B4FD</vt:lpwstr>
  </property>
</Properties>
</file>